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5"/>
    <p:sldMasterId id="2147483858" r:id="rId6"/>
  </p:sldMasterIdLst>
  <p:notesMasterIdLst>
    <p:notesMasterId r:id="rId57"/>
  </p:notesMasterIdLst>
  <p:sldIdLst>
    <p:sldId id="307" r:id="rId7"/>
    <p:sldId id="322" r:id="rId8"/>
    <p:sldId id="323" r:id="rId9"/>
    <p:sldId id="312" r:id="rId10"/>
    <p:sldId id="309" r:id="rId11"/>
    <p:sldId id="317" r:id="rId12"/>
    <p:sldId id="308" r:id="rId13"/>
    <p:sldId id="8426" r:id="rId14"/>
    <p:sldId id="8427" r:id="rId15"/>
    <p:sldId id="1810" r:id="rId16"/>
    <p:sldId id="8411" r:id="rId17"/>
    <p:sldId id="8428" r:id="rId18"/>
    <p:sldId id="8429" r:id="rId19"/>
    <p:sldId id="314" r:id="rId20"/>
    <p:sldId id="310" r:id="rId21"/>
    <p:sldId id="8430" r:id="rId22"/>
    <p:sldId id="8431" r:id="rId23"/>
    <p:sldId id="1869" r:id="rId24"/>
    <p:sldId id="8432" r:id="rId25"/>
    <p:sldId id="8433" r:id="rId26"/>
    <p:sldId id="8434" r:id="rId27"/>
    <p:sldId id="8435" r:id="rId28"/>
    <p:sldId id="8436" r:id="rId29"/>
    <p:sldId id="8437" r:id="rId30"/>
    <p:sldId id="8438" r:id="rId31"/>
    <p:sldId id="8439" r:id="rId32"/>
    <p:sldId id="8440" r:id="rId33"/>
    <p:sldId id="1722" r:id="rId34"/>
    <p:sldId id="1723" r:id="rId35"/>
    <p:sldId id="8441" r:id="rId36"/>
    <p:sldId id="8442" r:id="rId37"/>
    <p:sldId id="8443" r:id="rId38"/>
    <p:sldId id="8444" r:id="rId39"/>
    <p:sldId id="8445" r:id="rId40"/>
    <p:sldId id="8446" r:id="rId41"/>
    <p:sldId id="8447" r:id="rId42"/>
    <p:sldId id="8448" r:id="rId43"/>
    <p:sldId id="8449" r:id="rId44"/>
    <p:sldId id="316" r:id="rId45"/>
    <p:sldId id="8450" r:id="rId46"/>
    <p:sldId id="8451" r:id="rId47"/>
    <p:sldId id="8452" r:id="rId48"/>
    <p:sldId id="8453" r:id="rId49"/>
    <p:sldId id="8454" r:id="rId50"/>
    <p:sldId id="321" r:id="rId51"/>
    <p:sldId id="8455" r:id="rId52"/>
    <p:sldId id="8358" r:id="rId53"/>
    <p:sldId id="320" r:id="rId54"/>
    <p:sldId id="8457" r:id="rId55"/>
    <p:sldId id="270" r:id="rId56"/>
  </p:sldIdLst>
  <p:sldSz cx="12192000" cy="6858000"/>
  <p:notesSz cx="6858000" cy="1790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E659DD-14A8-48B9-BA45-DA45FF3908EA}">
          <p14:sldIdLst>
            <p14:sldId id="307"/>
            <p14:sldId id="322"/>
            <p14:sldId id="323"/>
            <p14:sldId id="312"/>
            <p14:sldId id="309"/>
            <p14:sldId id="317"/>
            <p14:sldId id="308"/>
            <p14:sldId id="8426"/>
            <p14:sldId id="8427"/>
            <p14:sldId id="1810"/>
            <p14:sldId id="8411"/>
            <p14:sldId id="8428"/>
            <p14:sldId id="8429"/>
            <p14:sldId id="314"/>
            <p14:sldId id="310"/>
            <p14:sldId id="8430"/>
            <p14:sldId id="8431"/>
            <p14:sldId id="1869"/>
            <p14:sldId id="8432"/>
            <p14:sldId id="8433"/>
            <p14:sldId id="8434"/>
            <p14:sldId id="8435"/>
            <p14:sldId id="8436"/>
            <p14:sldId id="8437"/>
            <p14:sldId id="8438"/>
            <p14:sldId id="8439"/>
            <p14:sldId id="8440"/>
            <p14:sldId id="1722"/>
            <p14:sldId id="1723"/>
            <p14:sldId id="8441"/>
            <p14:sldId id="8442"/>
            <p14:sldId id="8443"/>
            <p14:sldId id="8444"/>
            <p14:sldId id="8445"/>
            <p14:sldId id="8446"/>
            <p14:sldId id="8447"/>
            <p14:sldId id="8448"/>
            <p14:sldId id="8449"/>
            <p14:sldId id="316"/>
            <p14:sldId id="8450"/>
            <p14:sldId id="8451"/>
            <p14:sldId id="8452"/>
            <p14:sldId id="8453"/>
            <p14:sldId id="8454"/>
            <p14:sldId id="321"/>
            <p14:sldId id="8455"/>
            <p14:sldId id="8358"/>
            <p14:sldId id="320"/>
            <p14:sldId id="8457"/>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upal Mudholkar" initials="RM" lastIdx="2" clrIdx="6">
    <p:extLst>
      <p:ext uri="{19B8F6BF-5375-455C-9EA6-DF929625EA0E}">
        <p15:presenceInfo xmlns:p15="http://schemas.microsoft.com/office/powerpoint/2012/main" userId="S::rumudhol@microsoft.com::b1f43abc-fe06-4a12-b129-203ea632ac37" providerId="AD"/>
      </p:ext>
    </p:extLst>
  </p:cmAuthor>
  <p:cmAuthor id="1" name="Lucy Wang" initials="LW" lastIdx="1" clrIdx="0">
    <p:extLst>
      <p:ext uri="{19B8F6BF-5375-455C-9EA6-DF929625EA0E}">
        <p15:presenceInfo xmlns:p15="http://schemas.microsoft.com/office/powerpoint/2012/main" userId="S-1-5-21-2127521184-1604012920-1887927527-6293813" providerId="AD"/>
      </p:ext>
    </p:extLst>
  </p:cmAuthor>
  <p:cmAuthor id="8" name="Raman Sharma" initials="RS" lastIdx="3" clrIdx="7">
    <p:extLst>
      <p:ext uri="{19B8F6BF-5375-455C-9EA6-DF929625EA0E}">
        <p15:presenceInfo xmlns:p15="http://schemas.microsoft.com/office/powerpoint/2012/main" userId="S::rasharm@microsoft.com::4f9c42e4-6128-4166-82e5-f5024735f50a" providerId="AD"/>
      </p:ext>
    </p:extLst>
  </p:cmAuthor>
  <p:cmAuthor id="2" name="Achim Dettweiler" initials="AD [2]" lastIdx="4" clrIdx="1">
    <p:extLst>
      <p:ext uri="{19B8F6BF-5375-455C-9EA6-DF929625EA0E}">
        <p15:presenceInfo xmlns:p15="http://schemas.microsoft.com/office/powerpoint/2012/main" userId="S::achimdet@microsoft.com::e57c76de-5a54-4bd7-aae4-9e232a35aed2" providerId="AD"/>
      </p:ext>
    </p:extLst>
  </p:cmAuthor>
  <p:cmAuthor id="9" name="Ro Dimiduk" initials="RD" lastIdx="1" clrIdx="8">
    <p:extLst>
      <p:ext uri="{19B8F6BF-5375-455C-9EA6-DF929625EA0E}">
        <p15:presenceInfo xmlns:p15="http://schemas.microsoft.com/office/powerpoint/2012/main" userId="S::rodimidu@microsoft.com::92a768f5-6cff-4973-95ad-187de87a9062" providerId="AD"/>
      </p:ext>
    </p:extLst>
  </p:cmAuthor>
  <p:cmAuthor id="3" name="Lan Kaim" initials="LK" lastIdx="7" clrIdx="2">
    <p:extLst>
      <p:ext uri="{19B8F6BF-5375-455C-9EA6-DF929625EA0E}">
        <p15:presenceInfo xmlns:p15="http://schemas.microsoft.com/office/powerpoint/2012/main" userId="S::lank@microsoft.com::5c1ffb87-b7b7-4d22-be2a-55adec642e40" providerId="AD"/>
      </p:ext>
    </p:extLst>
  </p:cmAuthor>
  <p:cmAuthor id="4" name="Beth Massi" initials="BM" lastIdx="1" clrIdx="3">
    <p:extLst>
      <p:ext uri="{19B8F6BF-5375-455C-9EA6-DF929625EA0E}">
        <p15:presenceInfo xmlns:p15="http://schemas.microsoft.com/office/powerpoint/2012/main" userId="S::bethma@microsoft.com::bd08b5aa-02b2-43fc-b15c-eeea7517ad71" providerId="AD"/>
      </p:ext>
    </p:extLst>
  </p:cmAuthor>
  <p:cmAuthor id="5" name="Greg Olsby" initials="GO" lastIdx="13" clrIdx="4">
    <p:extLst>
      <p:ext uri="{19B8F6BF-5375-455C-9EA6-DF929625EA0E}">
        <p15:presenceInfo xmlns:p15="http://schemas.microsoft.com/office/powerpoint/2012/main" userId="S::grego@microsoft.com::546c8bf1-aac6-4544-b003-aa0dcb5bed75" providerId="AD"/>
      </p:ext>
    </p:extLst>
  </p:cmAuthor>
  <p:cmAuthor id="6" name="Gerald Khor" initials="GK" lastIdx="5" clrIdx="5">
    <p:extLst>
      <p:ext uri="{19B8F6BF-5375-455C-9EA6-DF929625EA0E}">
        <p15:presenceInfo xmlns:p15="http://schemas.microsoft.com/office/powerpoint/2012/main" userId="S::gekhor@microsoft.com::912aa7f2-b593-41f9-86cf-a3967649ee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A6CC95-9EEC-4CB1-AE57-A07B5E35AD61}" v="21" dt="2019-02-21T21:56:24.5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46" autoAdjust="0"/>
  </p:normalViewPr>
  <p:slideViewPr>
    <p:cSldViewPr snapToGrid="0">
      <p:cViewPr varScale="1">
        <p:scale>
          <a:sx n="82" d="100"/>
          <a:sy n="82" d="100"/>
        </p:scale>
        <p:origin x="15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60CCE-0B03-4288-A013-DAABD3F5982C}" type="doc">
      <dgm:prSet loTypeId="urn:microsoft.com/office/officeart/2005/8/layout/hProcess9" loCatId="process" qsTypeId="urn:microsoft.com/office/officeart/2005/8/quickstyle/simple1" qsCatId="simple" csTypeId="urn:microsoft.com/office/officeart/2005/8/colors/accent1_2" csCatId="accent1" phldr="1"/>
      <dgm:spPr/>
    </dgm:pt>
    <dgm:pt modelId="{F42DDD85-916C-4F66-8684-EFFD02DD937E}">
      <dgm:prSet phldrT="[Text]" custT="1"/>
      <dgm:spPr>
        <a:xfrm>
          <a:off x="2696701" y="685799"/>
          <a:ext cx="2308412" cy="914400"/>
        </a:xfrm>
        <a:prstGeom prst="roundRect">
          <a:avLst/>
        </a:prstGeom>
        <a:solidFill>
          <a:schemeClr val="accent1"/>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mn-cs"/>
            </a:rPr>
            <a:t>Migrate</a:t>
          </a:r>
        </a:p>
      </dgm:t>
    </dgm:pt>
    <dgm:pt modelId="{2AC3552B-83CE-4DB1-A967-DE2B63B832A8}" type="parTrans" cxnId="{F7AFDDC2-000C-4939-B40A-81195C3F86F8}">
      <dgm:prSet/>
      <dgm:spPr/>
      <dgm:t>
        <a:bodyPr/>
        <a:lstStyle/>
        <a:p>
          <a:pPr rtl="0"/>
          <a:endParaRPr lang="ar-SA" sz="1100">
            <a:solidFill>
              <a:schemeClr val="accent3"/>
            </a:solidFill>
            <a:latin typeface="Lato" pitchFamily="34" charset="0"/>
          </a:endParaRPr>
        </a:p>
      </dgm:t>
    </dgm:pt>
    <dgm:pt modelId="{933DBBD2-A153-49DD-94F7-C74DAC9A8B40}" type="sibTrans" cxnId="{F7AFDDC2-000C-4939-B40A-81195C3F86F8}">
      <dgm:prSet/>
      <dgm:spPr/>
      <dgm:t>
        <a:bodyPr/>
        <a:lstStyle/>
        <a:p>
          <a:pPr rtl="0"/>
          <a:endParaRPr lang="ar-SA" sz="1100">
            <a:solidFill>
              <a:schemeClr val="accent3"/>
            </a:solidFill>
            <a:latin typeface="Lato" pitchFamily="34" charset="0"/>
          </a:endParaRPr>
        </a:p>
      </dgm:t>
    </dgm:pt>
    <dgm:pt modelId="{1E67C69F-FEF4-4B5C-9FA0-A8264C8236C5}">
      <dgm:prSet phldrT="[Text]" custT="1"/>
      <dgm:spPr>
        <a:xfrm>
          <a:off x="5389849" y="685799"/>
          <a:ext cx="2308412" cy="914400"/>
        </a:xfrm>
        <a:prstGeom prst="roundRect">
          <a:avLst/>
        </a:prstGeom>
        <a:solidFill>
          <a:schemeClr val="accent1"/>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Arial" panose="020B0604020202020204" pitchFamily="34" charset="0"/>
            </a:rPr>
            <a:t>Modernize</a:t>
          </a:r>
          <a:endParaRPr lang="ar-SA" sz="1800" b="1" cap="all" baseline="0">
            <a:solidFill>
              <a:srgbClr val="FFFFFF"/>
            </a:solidFill>
            <a:latin typeface="Segoe UI"/>
            <a:ea typeface="+mn-ea"/>
            <a:cs typeface="Arial" panose="020B0604020202020204" pitchFamily="34" charset="0"/>
          </a:endParaRPr>
        </a:p>
      </dgm:t>
    </dgm:pt>
    <dgm:pt modelId="{AC2B3733-3E84-4E60-90ED-226408463491}" type="parTrans" cxnId="{119882A3-664C-4552-B92B-B6D8CE3DCA96}">
      <dgm:prSet/>
      <dgm:spPr/>
      <dgm:t>
        <a:bodyPr/>
        <a:lstStyle/>
        <a:p>
          <a:pPr rtl="0"/>
          <a:endParaRPr lang="ar-SA" sz="1100">
            <a:latin typeface="Lato" pitchFamily="34" charset="0"/>
          </a:endParaRPr>
        </a:p>
      </dgm:t>
    </dgm:pt>
    <dgm:pt modelId="{434BF7D1-DD8E-4EC9-BCAE-B44306BB1B28}" type="sibTrans" cxnId="{119882A3-664C-4552-B92B-B6D8CE3DCA96}">
      <dgm:prSet/>
      <dgm:spPr/>
      <dgm:t>
        <a:bodyPr/>
        <a:lstStyle/>
        <a:p>
          <a:pPr rtl="0"/>
          <a:endParaRPr lang="ar-SA" sz="1100">
            <a:latin typeface="Lato" pitchFamily="34" charset="0"/>
          </a:endParaRPr>
        </a:p>
      </dgm:t>
    </dgm:pt>
    <dgm:pt modelId="{2408681E-B783-4FF3-A564-6D6B4B929FB9}" type="pres">
      <dgm:prSet presAssocID="{A3160CCE-0B03-4288-A013-DAABD3F5982C}" presName="CompostProcess" presStyleCnt="0">
        <dgm:presLayoutVars>
          <dgm:dir/>
          <dgm:resizeHandles val="exact"/>
        </dgm:presLayoutVars>
      </dgm:prSet>
      <dgm:spPr/>
    </dgm:pt>
    <dgm:pt modelId="{51E50623-EC79-434C-B3D5-0727D282F4EE}" type="pres">
      <dgm:prSet presAssocID="{A3160CCE-0B03-4288-A013-DAABD3F5982C}" presName="arrow" presStyleLbl="bgShp" presStyleIdx="0" presStyleCnt="1" custScaleX="117647" custLinFactNeighborX="-357" custLinFactNeighborY="-25295"/>
      <dgm:spPr>
        <a:xfrm>
          <a:off x="779622" y="0"/>
          <a:ext cx="8835718" cy="2286000"/>
        </a:xfrm>
        <a:prstGeom prst="rightArrow">
          <a:avLst/>
        </a:prstGeom>
        <a:solidFill>
          <a:srgbClr val="DCDCDC"/>
        </a:solidFill>
        <a:ln w="12700">
          <a:noFill/>
        </a:ln>
        <a:effectLst/>
      </dgm:spPr>
    </dgm:pt>
    <dgm:pt modelId="{2C1A825A-41E2-42A4-B752-A878041F25CD}" type="pres">
      <dgm:prSet presAssocID="{A3160CCE-0B03-4288-A013-DAABD3F5982C}" presName="linearProcess" presStyleCnt="0"/>
      <dgm:spPr/>
    </dgm:pt>
    <dgm:pt modelId="{B88E841F-EC82-47E6-ADD1-0842E2832BB3}" type="pres">
      <dgm:prSet presAssocID="{F42DDD85-916C-4F66-8684-EFFD02DD937E}" presName="textNode" presStyleLbl="node1" presStyleIdx="0" presStyleCnt="2" custScaleX="97864" custLinFactX="-12925" custLinFactNeighborX="-100000" custLinFactNeighborY="-1129">
        <dgm:presLayoutVars>
          <dgm:bulletEnabled val="1"/>
        </dgm:presLayoutVars>
      </dgm:prSet>
      <dgm:spPr/>
    </dgm:pt>
    <dgm:pt modelId="{D6617A87-C82F-4456-992F-9E74E8499D69}" type="pres">
      <dgm:prSet presAssocID="{933DBBD2-A153-49DD-94F7-C74DAC9A8B40}" presName="sibTrans" presStyleCnt="0"/>
      <dgm:spPr/>
    </dgm:pt>
    <dgm:pt modelId="{A5648989-8A09-479A-B9B9-CDD207E5A022}" type="pres">
      <dgm:prSet presAssocID="{1E67C69F-FEF4-4B5C-9FA0-A8264C8236C5}" presName="textNode" presStyleLbl="node1" presStyleIdx="1" presStyleCnt="2" custLinFactX="8267" custLinFactNeighborX="100000" custLinFactNeighborY="-2712">
        <dgm:presLayoutVars>
          <dgm:bulletEnabled val="1"/>
        </dgm:presLayoutVars>
      </dgm:prSet>
      <dgm:spPr/>
    </dgm:pt>
  </dgm:ptLst>
  <dgm:cxnLst>
    <dgm:cxn modelId="{0D86DC11-F791-424E-9BA0-F1CBD130441F}" type="presOf" srcId="{1E67C69F-FEF4-4B5C-9FA0-A8264C8236C5}" destId="{A5648989-8A09-479A-B9B9-CDD207E5A022}" srcOrd="0" destOrd="0" presId="urn:microsoft.com/office/officeart/2005/8/layout/hProcess9"/>
    <dgm:cxn modelId="{D2E99D95-F73F-41A1-96CB-87C9EC3E03F7}" type="presOf" srcId="{A3160CCE-0B03-4288-A013-DAABD3F5982C}" destId="{2408681E-B783-4FF3-A564-6D6B4B929FB9}" srcOrd="0" destOrd="0" presId="urn:microsoft.com/office/officeart/2005/8/layout/hProcess9"/>
    <dgm:cxn modelId="{119882A3-664C-4552-B92B-B6D8CE3DCA96}" srcId="{A3160CCE-0B03-4288-A013-DAABD3F5982C}" destId="{1E67C69F-FEF4-4B5C-9FA0-A8264C8236C5}" srcOrd="1" destOrd="0" parTransId="{AC2B3733-3E84-4E60-90ED-226408463491}" sibTransId="{434BF7D1-DD8E-4EC9-BCAE-B44306BB1B28}"/>
    <dgm:cxn modelId="{F7AFDDC2-000C-4939-B40A-81195C3F86F8}" srcId="{A3160CCE-0B03-4288-A013-DAABD3F5982C}" destId="{F42DDD85-916C-4F66-8684-EFFD02DD937E}" srcOrd="0" destOrd="0" parTransId="{2AC3552B-83CE-4DB1-A967-DE2B63B832A8}" sibTransId="{933DBBD2-A153-49DD-94F7-C74DAC9A8B40}"/>
    <dgm:cxn modelId="{88F977E9-2D5D-4F04-A0B4-EB93A5CB6D5B}" type="presOf" srcId="{F42DDD85-916C-4F66-8684-EFFD02DD937E}" destId="{B88E841F-EC82-47E6-ADD1-0842E2832BB3}" srcOrd="0" destOrd="0" presId="urn:microsoft.com/office/officeart/2005/8/layout/hProcess9"/>
    <dgm:cxn modelId="{3EB6BA48-8C8E-45FF-93E0-8F8AE505E70B}" type="presParOf" srcId="{2408681E-B783-4FF3-A564-6D6B4B929FB9}" destId="{51E50623-EC79-434C-B3D5-0727D282F4EE}" srcOrd="0" destOrd="0" presId="urn:microsoft.com/office/officeart/2005/8/layout/hProcess9"/>
    <dgm:cxn modelId="{4374F4E5-C2FD-4EA1-8C44-DE37EA61DEF7}" type="presParOf" srcId="{2408681E-B783-4FF3-A564-6D6B4B929FB9}" destId="{2C1A825A-41E2-42A4-B752-A878041F25CD}" srcOrd="1" destOrd="0" presId="urn:microsoft.com/office/officeart/2005/8/layout/hProcess9"/>
    <dgm:cxn modelId="{E65F3C30-ABF3-4440-9227-7831D7DBF885}" type="presParOf" srcId="{2C1A825A-41E2-42A4-B752-A878041F25CD}" destId="{B88E841F-EC82-47E6-ADD1-0842E2832BB3}" srcOrd="0" destOrd="0" presId="urn:microsoft.com/office/officeart/2005/8/layout/hProcess9"/>
    <dgm:cxn modelId="{1E79A242-0C2A-43FA-BBBF-63F7375283E4}" type="presParOf" srcId="{2C1A825A-41E2-42A4-B752-A878041F25CD}" destId="{D6617A87-C82F-4456-992F-9E74E8499D69}" srcOrd="1" destOrd="0" presId="urn:microsoft.com/office/officeart/2005/8/layout/hProcess9"/>
    <dgm:cxn modelId="{D4D484C6-570C-43EA-BC62-90198AE15022}" type="presParOf" srcId="{2C1A825A-41E2-42A4-B752-A878041F25CD}" destId="{A5648989-8A09-479A-B9B9-CDD207E5A022}"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50623-EC79-434C-B3D5-0727D282F4EE}">
      <dsp:nvSpPr>
        <dsp:cNvPr id="0" name=""/>
        <dsp:cNvSpPr/>
      </dsp:nvSpPr>
      <dsp:spPr>
        <a:xfrm>
          <a:off x="0" y="0"/>
          <a:ext cx="10727785" cy="2285675"/>
        </a:xfrm>
        <a:prstGeom prst="rightArrow">
          <a:avLst/>
        </a:prstGeom>
        <a:solidFill>
          <a:srgbClr val="DCDCDC"/>
        </a:solidFill>
        <a:ln w="12700">
          <a:noFill/>
        </a:ln>
        <a:effectLst/>
      </dsp:spPr>
      <dsp:style>
        <a:lnRef idx="0">
          <a:scrgbClr r="0" g="0" b="0"/>
        </a:lnRef>
        <a:fillRef idx="1">
          <a:scrgbClr r="0" g="0" b="0"/>
        </a:fillRef>
        <a:effectRef idx="0">
          <a:scrgbClr r="0" g="0" b="0"/>
        </a:effectRef>
        <a:fontRef idx="minor"/>
      </dsp:style>
    </dsp:sp>
    <dsp:sp modelId="{B88E841F-EC82-47E6-ADD1-0842E2832BB3}">
      <dsp:nvSpPr>
        <dsp:cNvPr id="0" name=""/>
        <dsp:cNvSpPr/>
      </dsp:nvSpPr>
      <dsp:spPr>
        <a:xfrm>
          <a:off x="959375" y="675380"/>
          <a:ext cx="3149593" cy="914270"/>
        </a:xfrm>
        <a:prstGeom prst="round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mn-cs"/>
            </a:rPr>
            <a:t>Migrate</a:t>
          </a:r>
        </a:p>
      </dsp:txBody>
      <dsp:txXfrm>
        <a:off x="1004006" y="720011"/>
        <a:ext cx="3060331" cy="825008"/>
      </dsp:txXfrm>
    </dsp:sp>
    <dsp:sp modelId="{A5648989-8A09-479A-B9B9-CDD207E5A022}">
      <dsp:nvSpPr>
        <dsp:cNvPr id="0" name=""/>
        <dsp:cNvSpPr/>
      </dsp:nvSpPr>
      <dsp:spPr>
        <a:xfrm>
          <a:off x="6400167" y="660907"/>
          <a:ext cx="3218337" cy="914270"/>
        </a:xfrm>
        <a:prstGeom prst="round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Arial" panose="020B0604020202020204" pitchFamily="34" charset="0"/>
            </a:rPr>
            <a:t>Modernize</a:t>
          </a:r>
          <a:endParaRPr lang="ar-SA" sz="1800" b="1" kern="1200" cap="all" baseline="0">
            <a:solidFill>
              <a:srgbClr val="FFFFFF"/>
            </a:solidFill>
            <a:latin typeface="Segoe UI"/>
            <a:ea typeface="+mn-ea"/>
            <a:cs typeface="Arial" panose="020B0604020202020204" pitchFamily="34" charset="0"/>
          </a:endParaRPr>
        </a:p>
      </dsp:txBody>
      <dsp:txXfrm>
        <a:off x="6444798" y="705538"/>
        <a:ext cx="3129075" cy="8250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0B806-C622-43A9-885D-0A0BC1CED326}" type="datetimeFigureOut">
              <a:rPr lang="en-US" smtClean="0"/>
              <a:t>2/21/2019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948689-FFE2-4DCB-B8C9-5C332EC94B80}" type="slidenum">
              <a:rPr lang="en-US" smtClean="0"/>
              <a:t>‹#›</a:t>
            </a:fld>
            <a:endParaRPr lang="en-US"/>
          </a:p>
        </p:txBody>
      </p:sp>
    </p:spTree>
    <p:extLst>
      <p:ext uri="{BB962C8B-B14F-4D97-AF65-F5344CB8AC3E}">
        <p14:creationId xmlns:p14="http://schemas.microsoft.com/office/powerpoint/2010/main" val="121015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azure.microsoft.com/en-us/documentation/articles/web-sites-transform-extend/"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ocs.microsoft.com/en-us/azure/service-bus-relay/relay-what-is-i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ustomers.microsoft.com/en-US/story/raygun"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ustomers.microsoft.com/en-US/story/godaddy-professional-services-net-cor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ustomers.microsoft.com/en-US/story/godaddy-professional-services-net-cor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charset="0"/>
                <a:ea typeface="Segoe UI" charset="0"/>
                <a:cs typeface="Segoe UI" charset="0"/>
              </a:rPr>
              <a:t>Replace cover</a:t>
            </a:r>
            <a:r>
              <a:rPr lang="en-US" baseline="0">
                <a:latin typeface="Segoe UI" charset="0"/>
                <a:ea typeface="Segoe UI" charset="0"/>
                <a:cs typeface="Segoe UI" charset="0"/>
              </a:rPr>
              <a:t> image: go to</a:t>
            </a:r>
            <a:r>
              <a:rPr lang="en-US">
                <a:latin typeface="Segoe UI" charset="0"/>
                <a:ea typeface="Segoe UI" charset="0"/>
                <a:cs typeface="Segoe UI" charset="0"/>
              </a:rPr>
              <a:t> </a:t>
            </a:r>
            <a:r>
              <a:rPr lang="en-US" b="1">
                <a:latin typeface="Segoe UI" charset="0"/>
                <a:ea typeface="Segoe UI" charset="0"/>
                <a:cs typeface="Segoe UI" charset="0"/>
              </a:rPr>
              <a:t>Format</a:t>
            </a:r>
            <a:r>
              <a:rPr lang="en-US" b="1" baseline="0">
                <a:latin typeface="Segoe UI" charset="0"/>
                <a:ea typeface="Segoe UI" charset="0"/>
                <a:cs typeface="Segoe UI" charset="0"/>
              </a:rPr>
              <a:t> B</a:t>
            </a:r>
            <a:r>
              <a:rPr lang="en-US" b="1">
                <a:latin typeface="Segoe UI" charset="0"/>
                <a:ea typeface="Segoe UI" charset="0"/>
                <a:cs typeface="Segoe UI" charset="0"/>
              </a:rPr>
              <a:t>ackground </a:t>
            </a:r>
            <a:r>
              <a:rPr lang="en-US">
                <a:latin typeface="Segoe UI" charset="0"/>
                <a:ea typeface="Segoe UI" charset="0"/>
                <a:cs typeface="Segoe UI" charset="0"/>
              </a:rPr>
              <a:t>&gt;</a:t>
            </a:r>
            <a:r>
              <a:rPr lang="en-US" baseline="0">
                <a:latin typeface="Segoe UI" charset="0"/>
                <a:ea typeface="Segoe UI" charset="0"/>
                <a:cs typeface="Segoe UI" charset="0"/>
              </a:rPr>
              <a:t> </a:t>
            </a:r>
            <a:r>
              <a:rPr lang="en-US" b="1" baseline="0">
                <a:latin typeface="Segoe UI" charset="0"/>
                <a:ea typeface="Segoe UI" charset="0"/>
                <a:cs typeface="Segoe UI" charset="0"/>
              </a:rPr>
              <a:t>Picture or texture file</a:t>
            </a:r>
          </a:p>
          <a:p>
            <a:r>
              <a:rPr lang="en-US" b="0" baseline="0">
                <a:latin typeface="Segoe UI" charset="0"/>
                <a:ea typeface="Segoe UI" charset="0"/>
                <a:cs typeface="Segoe UI" charset="0"/>
              </a:rPr>
              <a:t>Adjust gradient: go to </a:t>
            </a:r>
            <a:r>
              <a:rPr lang="en-US" b="1" baseline="0">
                <a:latin typeface="Segoe UI" charset="0"/>
                <a:ea typeface="Segoe UI" charset="0"/>
                <a:cs typeface="Segoe UI" charset="0"/>
              </a:rPr>
              <a:t>View</a:t>
            </a:r>
            <a:r>
              <a:rPr lang="en-US" b="0" baseline="0">
                <a:latin typeface="Segoe UI" charset="0"/>
                <a:ea typeface="Segoe UI" charset="0"/>
                <a:cs typeface="Segoe UI" charset="0"/>
              </a:rPr>
              <a:t> &gt; </a:t>
            </a:r>
            <a:r>
              <a:rPr lang="en-US" b="1" baseline="0">
                <a:latin typeface="Segoe UI" charset="0"/>
                <a:ea typeface="Segoe UI" charset="0"/>
                <a:cs typeface="Segoe UI" charset="0"/>
              </a:rPr>
              <a:t>Slide Master </a:t>
            </a:r>
            <a:r>
              <a:rPr lang="en-US" b="0" baseline="0">
                <a:latin typeface="Segoe UI" charset="0"/>
                <a:ea typeface="Segoe UI" charset="0"/>
                <a:cs typeface="Segoe UI" charset="0"/>
              </a:rPr>
              <a:t>&gt; </a:t>
            </a:r>
            <a:r>
              <a:rPr lang="en-US" b="1" baseline="0">
                <a:latin typeface="Segoe UI" charset="0"/>
                <a:ea typeface="Segoe UI" charset="0"/>
                <a:cs typeface="Segoe UI" charset="0"/>
              </a:rPr>
              <a:t>Adjust shape fill options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61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seeing incredible growth in .NET. .NET Core, the open source, cross platform and high-performance implementation of .NET, now has over 750K developers. And the entire platform has grown over a million developers worldwide in the last year. These developers use .NET every day to power startups, enterprises, consultancies… really, to power the world. And that number is growing. </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3:34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154493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made significant investments in the platform especially in terms of performance. </a:t>
            </a:r>
          </a:p>
          <a:p>
            <a:r>
              <a:rPr lang="en-US"/>
              <a:t>The popular </a:t>
            </a:r>
            <a:r>
              <a:rPr lang="en-US" u="sng">
                <a:hlinkClick r:id="rId3"/>
              </a:rPr>
              <a:t>TechEmpower</a:t>
            </a:r>
            <a:r>
              <a:rPr lang="en-US"/>
              <a:t> benchmark compares web application frameworks with tasks like JSON serialization, database access, and server side template rendering - .NET performs faster than any other popular framework. </a:t>
            </a:r>
          </a:p>
          <a:p>
            <a:r>
              <a:rPr lang="en-US"/>
              <a:t>https://</a:t>
            </a:r>
            <a:r>
              <a:rPr lang="en-US" err="1"/>
              <a:t>www.techempower.com</a:t>
            </a:r>
            <a:r>
              <a:rPr lang="en-US"/>
              <a:t>/benchmarks/#section=data-r16&amp;hw=</a:t>
            </a:r>
            <a:r>
              <a:rPr lang="en-US" err="1"/>
              <a:t>ph&amp;test</a:t>
            </a:r>
            <a:r>
              <a:rPr lang="en-US"/>
              <a:t>=plaintext </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14</a:t>
            </a:fld>
            <a:endParaRPr lang="en-US"/>
          </a:p>
        </p:txBody>
      </p:sp>
    </p:spTree>
    <p:extLst>
      <p:ext uri="{BB962C8B-B14F-4D97-AF65-F5344CB8AC3E}">
        <p14:creationId xmlns:p14="http://schemas.microsoft.com/office/powerpoint/2010/main" val="307111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We’re proud of all the innovation in .NET Core and the surrounding ecosystem, but we’re also proud of its momentum in the open source community.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are a number of open source projects that make up the .NET platform ecosystem, and it’s amazing to see the engagement. 87% of the people who contribute to the .NET platform don’t work at Microsoft. </a:t>
            </a:r>
          </a:p>
          <a:p>
            <a:r>
              <a:rPr lang="en-US" sz="1200" kern="1200">
                <a:solidFill>
                  <a:schemeClr val="tx1"/>
                </a:solidFill>
                <a:effectLst/>
                <a:latin typeface="+mn-lt"/>
                <a:ea typeface="+mn-ea"/>
                <a:cs typeface="+mn-cs"/>
              </a:rPr>
              <a:t>And these open source developers have made over 61 thousand code contributions back to the platform.</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CDF2885-C677-6341-835A-E92F0BF51509}" type="slidenum">
              <a:rPr lang="en-US" smtClean="0"/>
              <a:t>15</a:t>
            </a:fld>
            <a:endParaRPr lang="en-US"/>
          </a:p>
        </p:txBody>
      </p:sp>
    </p:spTree>
    <p:extLst>
      <p:ext uri="{BB962C8B-B14F-4D97-AF65-F5344CB8AC3E}">
        <p14:creationId xmlns:p14="http://schemas.microsoft.com/office/powerpoint/2010/main" val="4178750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Jim </a:t>
            </a:r>
            <a:r>
              <a:rPr lang="en-US" b="1" err="1"/>
              <a:t>Zemlin</a:t>
            </a:r>
            <a:r>
              <a:rPr lang="en-US" b="1"/>
              <a:t>, Executive</a:t>
            </a:r>
            <a:r>
              <a:rPr lang="en-US" b="1" baseline="0"/>
              <a:t> director of Linux foundation said “There are 10’s of millions of open source projects, invest in the ones with sustainable ecosystems”. .NET is one of those projects. </a:t>
            </a:r>
            <a:r>
              <a:rPr lang="en-US"/>
              <a:t>CNCF</a:t>
            </a:r>
            <a:r>
              <a:rPr lang="en-US" baseline="0"/>
              <a:t> tracks the top 30 highest velocity open source projects. </a:t>
            </a:r>
            <a:r>
              <a:rPr lang="en-US"/>
              <a:t>This is a logarithmic</a:t>
            </a:r>
            <a:r>
              <a:rPr lang="en-US" baseline="0"/>
              <a:t> scale to measure OSS project velocity with commits on the X axis and PRs and issues on the Y axis, with # of authors indicated by the size of the circle. The farther upper right the more activity a project has. Linux Kernel is #1, followed by Chromium, Kubernetes and Microsoft Docs. Notice .NET is the #1 application framework. </a:t>
            </a:r>
          </a:p>
          <a:p>
            <a:endParaRPr lang="en-US" baseline="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3:34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50755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2008. </a:t>
            </a:r>
          </a:p>
          <a:p>
            <a:pPr>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a:t>
            </a:r>
            <a:r>
              <a:rPr lang="en-US" dirty="0"/>
              <a:t> </a:t>
            </a:r>
            <a:endParaRPr lang="en-US" dirty="0">
              <a:cs typeface="Calibri" panose="020F0502020204030204"/>
            </a:endParaRPr>
          </a:p>
          <a:p>
            <a:pPr>
              <a:defRPr/>
            </a:pPr>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2018. </a:t>
            </a:r>
          </a:p>
          <a:p>
            <a:pPr>
              <a:defRPr/>
            </a:pPr>
            <a:r>
              <a:rPr lang="en-US" b="1" baseline="0" dirty="0" err="1"/>
              <a:t>Winforms</a:t>
            </a:r>
            <a:r>
              <a:rPr lang="en-US" b="1" baseline="0" dirty="0"/>
              <a:t> and WPF go open source. </a:t>
            </a:r>
            <a:r>
              <a:rPr lang="en-US" b="0" baseline="0" dirty="0"/>
              <a:t>At Microsoft Connect 2018 we announced the open sourcing of Windows Forms and WPF desktop frameworks. We’ve seen incredible contributions and activity since. The community now has the power to guide the direction of these frameworks.</a:t>
            </a:r>
            <a:r>
              <a:rPr lang="en-US" dirty="0"/>
              <a:t> We also released .NET Core 2.2 and .NET Core 3.0 preview</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3:34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430136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&lt;ANIMATED SLIDE – shows progression of entire .NET platform into .NET Core specific workloads.&gt;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AI/ML and Windows Desktop. </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Desktop workloads – Windows Forms, WPF and </a:t>
            </a:r>
            <a:r>
              <a:rPr lang="en-US" err="1">
                <a:cs typeface="Calibri"/>
              </a:rPr>
              <a:t>WinUI</a:t>
            </a:r>
            <a:r>
              <a:rPr lang="en-US">
                <a:cs typeface="Calibri"/>
              </a:rPr>
              <a:t> library for UWP will be supported with .NET Core 3 as well as being able to interop with modern native UI controls via XAML islands. For instance, a WinForms app will be able to use the </a:t>
            </a:r>
            <a:r>
              <a:rPr lang="en-US" err="1">
                <a:cs typeface="Calibri"/>
              </a:rPr>
              <a:t>modren</a:t>
            </a:r>
            <a:r>
              <a:rPr lang="en-US">
                <a:cs typeface="Calibri"/>
              </a:rPr>
              <a:t> browser control in Windows 10. </a:t>
            </a:r>
            <a:endParaRPr lang="en-US"/>
          </a:p>
          <a:p>
            <a:endParaRPr lang="en-US"/>
          </a:p>
          <a:p>
            <a:r>
              <a:rPr lang="en-US">
                <a:cs typeface="Calibri"/>
              </a:rPr>
              <a:t>We're also working hard to bring you a high-performance </a:t>
            </a:r>
            <a:r>
              <a:rPr lang="en-US"/>
              <a:t>Machine Learning framework for .NET developers to build custom ML Models, called ML.NET. </a:t>
            </a:r>
          </a:p>
          <a:p>
            <a:endParaRPr lang="en-US">
              <a:cs typeface="Calibri"/>
            </a:endParaRPr>
          </a:p>
          <a:p>
            <a:r>
              <a:rPr lang="en-US">
                <a:cs typeface="Calibri"/>
              </a:rPr>
              <a:t>On the web-side, we'll be making it much easier to build web apps using reusable UI components. </a:t>
            </a:r>
          </a:p>
          <a:p>
            <a:r>
              <a:rPr lang="en-US">
                <a:cs typeface="Calibri"/>
              </a:rPr>
              <a:t>Microservices</a:t>
            </a:r>
            <a:r>
              <a:rPr lang="en-US"/>
              <a:t> will also be a big theme for .NET Core 3. We’re looking at additional patterns and templates for building these quickly. </a:t>
            </a:r>
            <a:endParaRPr lang="en-US">
              <a:cs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3:34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74397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Azure is the .NET developer’s cloud. There are hundreds of developer services accessible to .NET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21</a:t>
            </a:fld>
            <a:endParaRPr lang="en-US"/>
          </a:p>
        </p:txBody>
      </p:sp>
    </p:spTree>
    <p:extLst>
      <p:ext uri="{BB962C8B-B14F-4D97-AF65-F5344CB8AC3E}">
        <p14:creationId xmlns:p14="http://schemas.microsoft.com/office/powerpoint/2010/main" val="3980626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22</a:t>
            </a:fld>
            <a:endParaRPr lang="en-US"/>
          </a:p>
        </p:txBody>
      </p:sp>
    </p:spTree>
    <p:extLst>
      <p:ext uri="{BB962C8B-B14F-4D97-AF65-F5344CB8AC3E}">
        <p14:creationId xmlns:p14="http://schemas.microsoft.com/office/powerpoint/2010/main" val="1549061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23</a:t>
            </a:fld>
            <a:endParaRPr lang="en-US"/>
          </a:p>
        </p:txBody>
      </p:sp>
    </p:spTree>
    <p:extLst>
      <p:ext uri="{BB962C8B-B14F-4D97-AF65-F5344CB8AC3E}">
        <p14:creationId xmlns:p14="http://schemas.microsoft.com/office/powerpoint/2010/main" val="266865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charset="0"/>
                <a:ea typeface="Segoe UI" charset="0"/>
                <a:cs typeface="Segoe UI" charset="0"/>
              </a:rPr>
              <a:t>Speaker</a:t>
            </a:r>
            <a:r>
              <a:rPr lang="en-US" baseline="0">
                <a:latin typeface="Segoe UI" charset="0"/>
                <a:ea typeface="Segoe UI" charset="0"/>
                <a:cs typeface="Segoe UI" charset="0"/>
              </a:rPr>
              <a:t> image: </a:t>
            </a:r>
            <a:r>
              <a:rPr lang="en-US" b="1" baseline="0">
                <a:solidFill>
                  <a:srgbClr val="0070C0"/>
                </a:solidFill>
                <a:latin typeface="Segoe UI" charset="0"/>
                <a:ea typeface="Segoe UI" charset="0"/>
                <a:cs typeface="Segoe UI" charset="0"/>
              </a:rPr>
              <a:t>Insert/Paste image</a:t>
            </a:r>
            <a:r>
              <a:rPr lang="en-US" baseline="0">
                <a:solidFill>
                  <a:srgbClr val="0070C0"/>
                </a:solidFill>
                <a:latin typeface="Segoe UI" charset="0"/>
                <a:ea typeface="Segoe UI" charset="0"/>
                <a:cs typeface="Segoe UI" charset="0"/>
              </a:rPr>
              <a:t> </a:t>
            </a:r>
            <a:r>
              <a:rPr lang="en-US" baseline="0">
                <a:latin typeface="Segoe UI" charset="0"/>
                <a:ea typeface="Segoe UI" charset="0"/>
                <a:cs typeface="Segoe UI" charset="0"/>
              </a:rPr>
              <a:t>&gt; </a:t>
            </a:r>
            <a:r>
              <a:rPr lang="en-US" b="1" baseline="0">
                <a:latin typeface="Segoe UI" charset="0"/>
                <a:ea typeface="Segoe UI" charset="0"/>
                <a:cs typeface="Segoe UI" charset="0"/>
              </a:rPr>
              <a:t>Picture Format &gt; Crop &gt; Aspect Ratio 1:1</a:t>
            </a:r>
            <a:r>
              <a:rPr lang="en-US" baseline="0">
                <a:latin typeface="Segoe UI" charset="0"/>
                <a:ea typeface="Segoe UI" charset="0"/>
                <a:cs typeface="Segoe UI" charset="0"/>
              </a:rPr>
              <a:t> &gt; </a:t>
            </a:r>
            <a:r>
              <a:rPr lang="en-US" b="1" baseline="0">
                <a:latin typeface="Segoe UI" charset="0"/>
                <a:ea typeface="Segoe UI" charset="0"/>
                <a:cs typeface="Segoe UI" charset="0"/>
              </a:rPr>
              <a:t>Crop &gt; Crop to shape (circle) </a:t>
            </a:r>
            <a:r>
              <a:rPr lang="en-US" baseline="0">
                <a:latin typeface="Segoe UI" charset="0"/>
                <a:ea typeface="Segoe UI" charset="0"/>
                <a:cs typeface="Segoe UI" charset="0"/>
              </a:rPr>
              <a:t>&gt; </a:t>
            </a:r>
            <a:r>
              <a:rPr lang="en-US" b="1" baseline="0">
                <a:latin typeface="Segoe UI" charset="0"/>
                <a:ea typeface="Segoe UI" charset="0"/>
                <a:cs typeface="Segoe UI" charset="0"/>
              </a:rPr>
              <a:t>Resize to template</a:t>
            </a:r>
            <a:endParaRPr lang="en-US" b="1">
              <a:latin typeface="Segoe UI" charset="0"/>
              <a:ea typeface="Segoe UI" charset="0"/>
              <a:cs typeface="Segoe UI"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759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Gartner:</a:t>
            </a:r>
            <a:r>
              <a:rPr lang="en-US"/>
              <a:t> Developing a Public Cloud IaaS Adoption and Migration Framework, published March 2017.</a:t>
            </a:r>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24</a:t>
            </a:fld>
            <a:endParaRPr lang="en-US"/>
          </a:p>
        </p:txBody>
      </p:sp>
    </p:spTree>
    <p:extLst>
      <p:ext uri="{BB962C8B-B14F-4D97-AF65-F5344CB8AC3E}">
        <p14:creationId xmlns:p14="http://schemas.microsoft.com/office/powerpoint/2010/main" val="3918074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&lt;walk through pros/cons of each type of architecture&gt;</a:t>
            </a:r>
          </a:p>
          <a:p>
            <a:pPr marL="0" indent="0">
              <a:buFont typeface="Arial" panose="020B0604020202020204" pitchFamily="34" charset="0"/>
              <a:buNone/>
            </a:pPr>
            <a:endParaRPr lang="en-US"/>
          </a:p>
          <a:p>
            <a:pPr marL="0" indent="0">
              <a:buFont typeface="Arial" panose="020B0604020202020204" pitchFamily="34" charset="0"/>
              <a:buNone/>
            </a:pPr>
            <a:r>
              <a:rPr lang="en-US"/>
              <a:t>Most ASP.NET Websites, Web APIs and WCF services that are based on the .NET Framework for Windows can be hosted in App Service with minimal to no changes. Developers can move their existing .NET apps to the cloud first then look at refactoring and modernization to .NET Core. The cloud optimized (PaaS) option is what this deck will focus on.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&lt;Note: AKS – Azure Container Service for Kubernetes (the managed service) does not yet have Windows support, but it is coming soon.&gt;</a:t>
            </a:r>
          </a:p>
          <a:p>
            <a:pPr marL="171450" indent="-171450">
              <a:buFont typeface="Arial" panose="020B0604020202020204" pitchFamily="34" charset="0"/>
              <a:buChar char="•"/>
            </a:pPr>
            <a:endParaRPr lang="en-US"/>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25</a:t>
            </a:fld>
            <a:endParaRPr lang="en-US"/>
          </a:p>
        </p:txBody>
      </p:sp>
    </p:spTree>
    <p:extLst>
      <p:ext uri="{BB962C8B-B14F-4D97-AF65-F5344CB8AC3E}">
        <p14:creationId xmlns:p14="http://schemas.microsoft.com/office/powerpoint/2010/main" val="2481735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26</a:t>
            </a:fld>
            <a:endParaRPr lang="en-US"/>
          </a:p>
        </p:txBody>
      </p:sp>
    </p:spTree>
    <p:extLst>
      <p:ext uri="{BB962C8B-B14F-4D97-AF65-F5344CB8AC3E}">
        <p14:creationId xmlns:p14="http://schemas.microsoft.com/office/powerpoint/2010/main" val="294706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.NET developers there are even more productivity benefits, particularly when developing apps with Visual Studio and Application Insights. This includes live production debugging via snapshots &amp; </a:t>
            </a:r>
            <a:r>
              <a:rPr lang="en-US" err="1"/>
              <a:t>snappoints</a:t>
            </a:r>
            <a:r>
              <a:rPr lang="en-US"/>
              <a:t>, advanced telemetry with Application Insights, and team development with CI/CD and integration to Azure DevOps.</a:t>
            </a:r>
          </a:p>
          <a:p>
            <a:endParaRPr lang="en-US"/>
          </a:p>
          <a:p>
            <a:r>
              <a:rPr lang="en-US" b="1" u="sng"/>
              <a:t>Benefits of App Service for .NET developers</a:t>
            </a:r>
          </a:p>
          <a:p>
            <a:endParaRPr lang="en-US" sz="1200" b="0"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Application Insights</a:t>
            </a:r>
          </a:p>
          <a:p>
            <a:r>
              <a:rPr lang="en-US" sz="1200" b="0" i="0" u="none" strike="noStrike" kern="1200">
                <a:solidFill>
                  <a:schemeClr val="tx1"/>
                </a:solidFill>
                <a:effectLst/>
                <a:latin typeface="Segoe UI Light" pitchFamily="34" charset="0"/>
                <a:ea typeface="+mn-ea"/>
                <a:cs typeface="+mn-cs"/>
              </a:rPr>
              <a:t>Monitoring is a big part of App Modernization - understanding which features are the most used, which pages are the most visited or what is causing the most failures will help the development team to focus more on those elements. 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a:t>
            </a:r>
          </a:p>
          <a:p>
            <a:endParaRPr lang="en-US" sz="1200" b="1"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Snapshot Debugger for .NET</a:t>
            </a:r>
          </a:p>
          <a:p>
            <a:r>
              <a:rPr lang="en-US" sz="1200" b="0" i="0" u="none" strike="noStrike" kern="1200">
                <a:solidFill>
                  <a:schemeClr val="tx1"/>
                </a:solidFill>
                <a:effectLst/>
                <a:latin typeface="Segoe UI Light" pitchFamily="34" charset="0"/>
                <a:ea typeface="+mn-ea"/>
                <a:cs typeface="+mn-cs"/>
              </a:rPr>
              <a:t>Debugging apps can be difficult specially if the app is running on production with Snapshot Debugger you can take a snapshot of your in-production apps when code that you're interested in executes. The debugger lets you see exactly what went wrong, without impacting traffic of your production application. The Snapshot Debugger can help you dramatically reduce the time it takes to resolve issues that occur in production environments.</a:t>
            </a:r>
            <a:endParaRPr lang="en-US" sz="1200" b="1" i="0" u="none" strike="noStrike" kern="1200">
              <a:solidFill>
                <a:schemeClr val="tx1"/>
              </a:solidFill>
              <a:effectLst/>
              <a:latin typeface="Segoe UI Light" pitchFamily="34" charset="0"/>
              <a:ea typeface="+mn-ea"/>
              <a:cs typeface="+mn-cs"/>
            </a:endParaRPr>
          </a:p>
          <a:p>
            <a:endParaRPr lang="en-US" sz="1200" b="1"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DevOps optimization</a:t>
            </a:r>
          </a:p>
          <a:p>
            <a:r>
              <a:rPr lang="en-US" sz="1200" b="0" i="0" u="none" strike="noStrike" kern="1200">
                <a:solidFill>
                  <a:schemeClr val="tx1"/>
                </a:solidFill>
                <a:effectLst/>
                <a:latin typeface="Segoe UI Light" pitchFamily="34" charset="0"/>
                <a:ea typeface="+mn-ea"/>
                <a:cs typeface="+mn-cs"/>
              </a:rPr>
              <a:t>Setting up a Continuous Integration and Continuous Deployment (CI/CD) with Visual Studio Team Services, GitHub, </a:t>
            </a:r>
            <a:r>
              <a:rPr lang="en-US" sz="1200" b="0" i="0" u="none" strike="noStrike" kern="1200" err="1">
                <a:solidFill>
                  <a:schemeClr val="tx1"/>
                </a:solidFill>
                <a:effectLst/>
                <a:latin typeface="Segoe UI Light" pitchFamily="34" charset="0"/>
                <a:ea typeface="+mn-ea"/>
                <a:cs typeface="+mn-cs"/>
              </a:rPr>
              <a:t>BitBucket</a:t>
            </a:r>
            <a:r>
              <a:rPr lang="en-US" sz="1200" b="0" i="0" u="none" strike="noStrike" kern="1200">
                <a:solidFill>
                  <a:schemeClr val="tx1"/>
                </a:solidFill>
                <a:effectLst/>
                <a:latin typeface="Segoe UI Light" pitchFamily="34" charset="0"/>
                <a:ea typeface="+mn-ea"/>
                <a:cs typeface="+mn-cs"/>
              </a:rPr>
              <a:t>, Git, FTP, Dropbox or OneDrive have been never so easy. Azure App Services will setup the right configuration for your build definitions from your source control to your Azure App Service with the Build Provider.</a:t>
            </a:r>
            <a:endParaRPr lang="en-US" sz="1200" b="1" i="0" u="none" strike="noStrike" kern="1200">
              <a:solidFill>
                <a:schemeClr val="tx1"/>
              </a:solidFill>
              <a:effectLst/>
              <a:latin typeface="Segoe UI Light" pitchFamily="34" charset="0"/>
              <a:ea typeface="+mn-ea"/>
              <a:cs typeface="+mn-cs"/>
            </a:endParaRPr>
          </a:p>
          <a:p>
            <a:endParaRPr lang="en-US" sz="1200" b="1"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Automatic OS and .NET Framework patching</a:t>
            </a:r>
          </a:p>
          <a:p>
            <a:r>
              <a:rPr lang="en-US" sz="1200" b="0" i="0" u="none" strike="noStrike" kern="1200">
                <a:solidFill>
                  <a:schemeClr val="tx1"/>
                </a:solidFill>
                <a:effectLst/>
                <a:latin typeface="Segoe UI Light" pitchFamily="34" charset="0"/>
                <a:ea typeface="+mn-ea"/>
                <a:cs typeface="+mn-cs"/>
              </a:rPr>
              <a:t>Because you’re using a fully managed platform, you don’t manage your own infrastructure at all and benefit from automatic OS and framework patching. </a:t>
            </a:r>
          </a:p>
          <a:p>
            <a:endParaRPr lang="en-US" sz="1200" b="0"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Site Staging Slots</a:t>
            </a:r>
          </a:p>
          <a:p>
            <a:r>
              <a:rPr lang="en-US" sz="1200" b="0" i="0" u="none" strike="noStrike" kern="1200">
                <a:solidFill>
                  <a:schemeClr val="tx1"/>
                </a:solidFill>
                <a:effectLst/>
                <a:latin typeface="Segoe UI Light" pitchFamily="34" charset="0"/>
                <a:ea typeface="+mn-ea"/>
                <a:cs typeface="+mn-cs"/>
              </a:rPr>
              <a:t>When you deploy to App Service, you can deploy to a separate deployment slot instead of the default production slot. This allows you to validate app changes in a staging environment before swapping it with the production slot. The traffic redirection is seamless, and no requests are dropped as a result of swap operations. This entire workflow can be automated. </a:t>
            </a:r>
            <a:endParaRPr lang="en-US" sz="1200" b="1"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Global scale with high availability</a:t>
            </a:r>
          </a:p>
          <a:p>
            <a:r>
              <a:rPr lang="en-US" sz="1200" b="0" i="0" u="none" strike="noStrike" kern="1200">
                <a:solidFill>
                  <a:schemeClr val="tx1"/>
                </a:solidFill>
                <a:effectLst/>
                <a:latin typeface="Segoe UI Light" pitchFamily="34" charset="0"/>
                <a:ea typeface="+mn-ea"/>
                <a:cs typeface="+mn-cs"/>
              </a:rPr>
              <a:t>One of the most challenges things when we have to manage infrastructure is setting up the scalability needed for our apps. Business should run without systems failures no matter how can it grow. With App Services you can scale up or out, manually or automatically. Host your apps anywhere in Microsoft's global datacenter infrastructure, and the App Service SLA promises high availability.</a:t>
            </a:r>
          </a:p>
          <a:p>
            <a:endParaRPr lang="en-US"/>
          </a:p>
          <a:p>
            <a:r>
              <a:rPr lang="en-US" sz="1200" b="1" i="0" u="none" strike="noStrike" kern="1200">
                <a:solidFill>
                  <a:schemeClr val="tx1"/>
                </a:solidFill>
                <a:effectLst/>
                <a:latin typeface="Segoe UI Light" pitchFamily="34" charset="0"/>
                <a:ea typeface="+mn-ea"/>
                <a:cs typeface="+mn-cs"/>
              </a:rPr>
              <a:t>Security and compliance</a:t>
            </a:r>
          </a:p>
          <a:p>
            <a:r>
              <a:rPr lang="en-US" sz="1200" b="0" i="0" u="none" strike="noStrike" kern="1200">
                <a:solidFill>
                  <a:schemeClr val="tx1"/>
                </a:solidFill>
                <a:effectLst/>
                <a:latin typeface="Segoe UI Light" pitchFamily="34" charset="0"/>
                <a:ea typeface="+mn-ea"/>
                <a:cs typeface="+mn-cs"/>
              </a:rPr>
              <a:t>App Modernization requires security and compliance and Azure App Service provides ISO, SOC, and PCI compliant. We can choose to authenticate users with Azure Active Directory or with social login (Google, Facebook, Twitter, and Microsoft). Create IP address restrictions, manage service identities, add custom domains and SSL to your apps, as well backups you can create restorable archive copies of your apps content, configuration and database.</a:t>
            </a:r>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27</a:t>
            </a:fld>
            <a:endParaRPr lang="en-US"/>
          </a:p>
        </p:txBody>
      </p:sp>
    </p:spTree>
    <p:extLst>
      <p:ext uri="{BB962C8B-B14F-4D97-AF65-F5344CB8AC3E}">
        <p14:creationId xmlns:p14="http://schemas.microsoft.com/office/powerpoint/2010/main" val="95736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2/21/2019 3:34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4673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b="1" dirty="0"/>
              <a:t>Port Bindings:</a:t>
            </a:r>
            <a:r>
              <a:rPr lang="en-US" sz="900" dirty="0"/>
              <a:t> Only port 80 for HTTP and port 443 for HTTPS traffic is allowed </a:t>
            </a:r>
          </a:p>
          <a:p>
            <a:pPr fontAlgn="ctr"/>
            <a:endParaRPr lang="en-US" sz="900" b="1" dirty="0"/>
          </a:p>
          <a:p>
            <a:pPr fontAlgn="ctr"/>
            <a:r>
              <a:rPr lang="en-US" sz="900" b="1" dirty="0"/>
              <a:t>Authentication:</a:t>
            </a:r>
            <a:r>
              <a:rPr lang="en-US" sz="900" dirty="0"/>
              <a:t> Anonymous authentication supported by default and Forms authentication when intended. Windows authentication can be used by integrating with Azure Active Directory and ADFS.</a:t>
            </a:r>
            <a:endParaRPr lang="en-US" sz="1000" dirty="0"/>
          </a:p>
          <a:p>
            <a:pPr fontAlgn="ctr"/>
            <a:endParaRPr lang="en-US" sz="900" b="1" dirty="0"/>
          </a:p>
          <a:p>
            <a:pPr fontAlgn="ctr"/>
            <a:r>
              <a:rPr lang="en-US" sz="900" b="1" dirty="0"/>
              <a:t>No assemblies in the GAC (Global Assembly Cache): </a:t>
            </a:r>
            <a:r>
              <a:rPr lang="en-US" sz="900" dirty="0"/>
              <a:t>Consider local copy assemblies to \bin. Custom .MSIs installed on the server cannot be used. </a:t>
            </a:r>
            <a:endParaRPr lang="en-US" sz="1000" dirty="0"/>
          </a:p>
          <a:p>
            <a:pPr fontAlgn="ctr"/>
            <a:endParaRPr lang="en-US" sz="900" b="1" dirty="0"/>
          </a:p>
          <a:p>
            <a:pPr fontAlgn="ctr"/>
            <a:r>
              <a:rPr lang="en-US" sz="900" b="1" dirty="0"/>
              <a:t>IIS7+ Schema Compliance:</a:t>
            </a:r>
            <a:r>
              <a:rPr lang="en-US" sz="900" dirty="0"/>
              <a:t> Not all elements and/or attributes of the IIS Schema is supported. Consider using </a:t>
            </a:r>
            <a:r>
              <a:rPr lang="en-US" sz="900" dirty="0">
                <a:hlinkClick r:id="rId3"/>
              </a:rPr>
              <a:t>XDT transforms</a:t>
            </a:r>
            <a:r>
              <a:rPr lang="en-US" sz="900" dirty="0"/>
              <a:t>. </a:t>
            </a:r>
            <a:endParaRPr lang="en-US" sz="1000" dirty="0"/>
          </a:p>
          <a:p>
            <a:pPr fontAlgn="ctr"/>
            <a:r>
              <a:rPr lang="en-US" dirty="0">
                <a:hlinkClick r:id="rId3"/>
              </a:rPr>
              <a:t>http://azure.microsoft.com/en-us/documentation/articles/web-sites-transform-extend/</a:t>
            </a:r>
            <a:endParaRPr lang="en-US" dirty="0"/>
          </a:p>
          <a:p>
            <a:pPr fontAlgn="ctr"/>
            <a:endParaRPr lang="en-US" sz="900" b="1" dirty="0"/>
          </a:p>
          <a:p>
            <a:pPr fontAlgn="ctr"/>
            <a:r>
              <a:rPr lang="en-US" sz="900" b="1" dirty="0"/>
              <a:t>Single Application Pool Per Site:</a:t>
            </a:r>
            <a:r>
              <a:rPr lang="en-US" sz="900" dirty="0"/>
              <a:t> Each Web App and all of the applications under it run in the same worker process with a specific set of application pool settings. If you are using multiple pools, consider establishing a single application pool with common settings or create a separate Web App for each application. IIS5 Isolation Mode is not supported. </a:t>
            </a:r>
            <a:endParaRPr lang="en-US" sz="1000" dirty="0"/>
          </a:p>
          <a:p>
            <a:endParaRPr lang="en-US" dirty="0"/>
          </a:p>
          <a:p>
            <a:pPr fontAlgn="ctr"/>
            <a:r>
              <a:rPr lang="en-US" sz="900" b="1" dirty="0"/>
              <a:t>No COM and COM+ components:</a:t>
            </a:r>
            <a:r>
              <a:rPr lang="en-US" sz="900" dirty="0"/>
              <a:t> The registration of COM components on the platform is not allowed. If your site(s) or application(s) make use of any COM components, these would need to be rewritten in managed code and deployed with the site or application. </a:t>
            </a:r>
          </a:p>
          <a:p>
            <a:pPr fontAlgn="ctr"/>
            <a:endParaRPr lang="en-US" sz="900" b="1" dirty="0"/>
          </a:p>
          <a:p>
            <a:pPr fontAlgn="ctr"/>
            <a:r>
              <a:rPr lang="en-US" sz="900" b="1" dirty="0"/>
              <a:t>No Physical Directories: </a:t>
            </a:r>
            <a:r>
              <a:rPr lang="en-US" sz="900" dirty="0"/>
              <a:t>Physical drive access is not allowed. You may need to use a storage account to mimic access to files/blobs.</a:t>
            </a:r>
          </a:p>
          <a:p>
            <a:pPr fontAlgn="ctr"/>
            <a:endParaRPr lang="en-US" sz="900" b="1" dirty="0"/>
          </a:p>
          <a:p>
            <a:pPr fontAlgn="ctr"/>
            <a:r>
              <a:rPr lang="en-US" sz="900" b="1" dirty="0"/>
              <a:t>On-premises Resources: </a:t>
            </a:r>
            <a:r>
              <a:rPr lang="en-US" sz="900" dirty="0"/>
              <a:t>Verify access to on-prem/physical resources as these will likely need to be migrated/changed. Other dependent services may need to also be migrated to App Service, or set up </a:t>
            </a:r>
            <a:r>
              <a:rPr lang="en-US" sz="900" dirty="0">
                <a:hlinkClick r:id="rId4"/>
              </a:rPr>
              <a:t>Azure Relay service</a:t>
            </a:r>
            <a:r>
              <a:rPr lang="en-US" sz="900" dirty="0"/>
              <a:t> for hybrid apps. (SEE DEMO) </a:t>
            </a:r>
            <a:r>
              <a:rPr lang="en-US" dirty="0">
                <a:hlinkClick r:id="rId4"/>
              </a:rPr>
              <a:t>https://docs.microsoft.com/en-us/azure/service-bus-relay/relay-what-is-it</a:t>
            </a:r>
            <a:endParaRPr lang="en-US" sz="900" dirty="0"/>
          </a:p>
          <a:p>
            <a:pPr fontAlgn="ctr"/>
            <a:endParaRPr lang="en-US" sz="900" b="1" dirty="0"/>
          </a:p>
          <a:p>
            <a:pPr fontAlgn="ctr"/>
            <a:r>
              <a:rPr lang="en-US" sz="900" b="1" dirty="0"/>
              <a:t>Databases: </a:t>
            </a:r>
            <a:r>
              <a:rPr lang="en-US" sz="900" dirty="0"/>
              <a:t>SQL Server supported via Azure SQL Database &amp; SQL Server on Azure VMs. Oracle and MySQL also supported. </a:t>
            </a:r>
          </a:p>
          <a:p>
            <a:pPr fontAlgn="ctr"/>
            <a:endParaRPr lang="en-US" sz="900" b="1" dirty="0">
              <a:cs typeface="Segoe UI" panose="020B0502040204020203" pitchFamily="34" charset="0"/>
            </a:endParaRPr>
          </a:p>
          <a:p>
            <a:pPr fontAlgn="ctr"/>
            <a:r>
              <a:rPr lang="en-US" sz="900" b="1" dirty="0">
                <a:cs typeface="Segoe UI" panose="020B0502040204020203" pitchFamily="34" charset="0"/>
              </a:rPr>
              <a:t>ISAPI Filters: </a:t>
            </a:r>
            <a:r>
              <a:rPr lang="en-US" sz="900" dirty="0">
                <a:cs typeface="Segoe UI" panose="020B0502040204020203" pitchFamily="34" charset="0"/>
              </a:rPr>
              <a:t>Use of ISAPI Filters is supported. The DLL(s) need to be deployed with your site and registered via the </a:t>
            </a:r>
            <a:r>
              <a:rPr lang="en-US" sz="900" dirty="0" err="1">
                <a:cs typeface="Segoe UI" panose="020B0502040204020203" pitchFamily="34" charset="0"/>
              </a:rPr>
              <a:t>web.config</a:t>
            </a:r>
            <a:r>
              <a:rPr lang="en-US" sz="900" dirty="0">
                <a:cs typeface="Segoe UI" panose="020B0502040204020203" pitchFamily="34" charset="0"/>
              </a:rPr>
              <a:t>. </a:t>
            </a:r>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2/21/2019 3:34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035165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30</a:t>
            </a:fld>
            <a:endParaRPr lang="en-US"/>
          </a:p>
        </p:txBody>
      </p:sp>
    </p:spTree>
    <p:extLst>
      <p:ext uri="{BB962C8B-B14F-4D97-AF65-F5344CB8AC3E}">
        <p14:creationId xmlns:p14="http://schemas.microsoft.com/office/powerpoint/2010/main" val="264342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next? </a:t>
            </a:r>
          </a:p>
          <a:p>
            <a:r>
              <a:rPr lang="en-US" dirty="0"/>
              <a:t>Modernize applications with .NET Core</a:t>
            </a:r>
          </a:p>
          <a:p>
            <a:endParaRPr lang="en-US" dirty="0"/>
          </a:p>
          <a:p>
            <a:r>
              <a:rPr lang="en-US" dirty="0"/>
              <a:t>Many applications will benefit from modern architecture built on .NET Core – a much faster, modular, cross-platform, open source .NET. Websites can be modernized with ASP.NET Core to bring in better security, compliance, and much better performance than ASP.NET on .NET Framework. .NET Core also provides code patterns for building resilient, high-performance microservices on Linux and Windows.  </a:t>
            </a:r>
          </a:p>
          <a:p>
            <a:endParaRPr lang="en-US" dirty="0"/>
          </a:p>
        </p:txBody>
      </p:sp>
      <p:sp>
        <p:nvSpPr>
          <p:cNvPr id="4" name="Slide Number Placeholder 3"/>
          <p:cNvSpPr>
            <a:spLocks noGrp="1"/>
          </p:cNvSpPr>
          <p:nvPr>
            <p:ph type="sldNum" sz="quarter" idx="5"/>
          </p:nvPr>
        </p:nvSpPr>
        <p:spPr/>
        <p:txBody>
          <a:bodyPr/>
          <a:lstStyle/>
          <a:p>
            <a:fld id="{F2948689-FFE2-4DCB-B8C9-5C332EC94B80}" type="slidenum">
              <a:rPr lang="en-US" smtClean="0"/>
              <a:t>31</a:t>
            </a:fld>
            <a:endParaRPr lang="en-US"/>
          </a:p>
        </p:txBody>
      </p:sp>
    </p:spTree>
    <p:extLst>
      <p:ext uri="{BB962C8B-B14F-4D97-AF65-F5344CB8AC3E}">
        <p14:creationId xmlns:p14="http://schemas.microsoft.com/office/powerpoint/2010/main" val="4055790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a:solidFill>
                  <a:schemeClr val="tx1"/>
                </a:solidFill>
                <a:effectLst/>
                <a:latin typeface="Segoe UI Light" pitchFamily="34" charset="0"/>
                <a:ea typeface="+mn-ea"/>
                <a:cs typeface="+mn-cs"/>
              </a:rPr>
              <a:t>As you look to modernize with .NET Core and microservice / serverless / event driven architectures, there are more options and recommendations. Here they are. </a:t>
            </a:r>
          </a:p>
          <a:p>
            <a:pPr rtl="0" eaLnBrk="1" fontAlgn="t" latinLnBrk="0" hangingPunct="1"/>
            <a:endParaRPr lang="en-US" sz="1200" b="1" i="0" u="none" strike="noStrike" kern="1200">
              <a:solidFill>
                <a:schemeClr val="tx1"/>
              </a:solidFill>
              <a:effectLst/>
              <a:latin typeface="Segoe UI Light" pitchFamily="34" charset="0"/>
              <a:ea typeface="+mn-ea"/>
              <a:cs typeface="+mn-cs"/>
            </a:endParaRPr>
          </a:p>
          <a:p>
            <a:pPr rtl="0" eaLnBrk="1" fontAlgn="t" latinLnBrk="0" hangingPunct="1"/>
            <a:r>
              <a:rPr lang="en-US" sz="1200" b="1" i="0" u="none" strike="noStrike" kern="1200">
                <a:solidFill>
                  <a:schemeClr val="tx1"/>
                </a:solidFill>
                <a:effectLst/>
                <a:latin typeface="Segoe UI Light" pitchFamily="34" charset="0"/>
                <a:ea typeface="+mn-ea"/>
                <a:cs typeface="+mn-cs"/>
              </a:rPr>
              <a:t>Service Sweet</a:t>
            </a:r>
            <a:r>
              <a:rPr lang="en-US" sz="1200" b="1" i="0" u="none" strike="noStrike" kern="1200" baseline="0">
                <a:solidFill>
                  <a:schemeClr val="tx1"/>
                </a:solidFill>
                <a:effectLst/>
                <a:latin typeface="Segoe UI Light" pitchFamily="34" charset="0"/>
                <a:ea typeface="+mn-ea"/>
                <a:cs typeface="+mn-cs"/>
              </a:rPr>
              <a:t> spots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Container Instances</a:t>
            </a:r>
          </a:p>
          <a:p>
            <a:pPr rtl="0" eaLnBrk="1" fontAlgn="t" latinLnBrk="0" hangingPunct="1"/>
            <a:r>
              <a:rPr lang="en-US" sz="1200" b="0" i="0" u="none" strike="noStrike" kern="120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App Service Web</a:t>
            </a:r>
            <a:r>
              <a:rPr lang="en-US" sz="1200" b="0" i="0" u="none" strike="noStrike" kern="1200" baseline="0">
                <a:solidFill>
                  <a:schemeClr val="tx1"/>
                </a:solidFill>
                <a:effectLst/>
                <a:latin typeface="Segoe UI Light" pitchFamily="34" charset="0"/>
                <a:ea typeface="+mn-ea"/>
                <a:cs typeface="+mn-cs"/>
              </a:rPr>
              <a:t> Apps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Deploy scalable</a:t>
            </a:r>
            <a:r>
              <a:rPr lang="en-US" sz="1200" b="0" i="0" u="none" strike="noStrike" kern="1200" baseline="0">
                <a:solidFill>
                  <a:schemeClr val="tx1"/>
                </a:solidFill>
                <a:effectLst/>
                <a:latin typeface="Segoe UI Light" pitchFamily="34" charset="0"/>
                <a:ea typeface="+mn-ea"/>
                <a:cs typeface="+mn-cs"/>
              </a:rPr>
              <a:t> web apps and services (with or without using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Kubernetes </a:t>
            </a:r>
            <a:r>
              <a:rPr lang="en-US" sz="1200" b="0" i="0" u="none" strike="noStrike" kern="1200" baseline="0">
                <a:solidFill>
                  <a:schemeClr val="tx1"/>
                </a:solidFill>
                <a:effectLst/>
                <a:latin typeface="Segoe UI Light" pitchFamily="34" charset="0"/>
                <a:ea typeface="+mn-ea"/>
                <a:cs typeface="+mn-cs"/>
              </a:rPr>
              <a:t>Service (AKS)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a:t>
            </a:r>
            <a:r>
              <a:rPr lang="en-US" sz="1200" b="0" i="0" u="none" strike="noStrike" kern="1200" baseline="0">
                <a:solidFill>
                  <a:schemeClr val="tx1"/>
                </a:solidFill>
                <a:effectLst/>
                <a:latin typeface="Segoe UI Light" pitchFamily="34" charset="0"/>
                <a:ea typeface="+mn-ea"/>
                <a:cs typeface="+mn-cs"/>
              </a:rPr>
              <a:t> Batch</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Schedule</a:t>
            </a:r>
            <a:r>
              <a:rPr lang="en-US" sz="1200" b="0" i="0" u="none" strike="noStrike" kern="1200" baseline="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F2948689-FFE2-4DCB-B8C9-5C332EC94B80}" type="slidenum">
              <a:rPr lang="en-US" smtClean="0"/>
              <a:t>32</a:t>
            </a:fld>
            <a:endParaRPr lang="en-US"/>
          </a:p>
        </p:txBody>
      </p:sp>
    </p:spTree>
    <p:extLst>
      <p:ext uri="{BB962C8B-B14F-4D97-AF65-F5344CB8AC3E}">
        <p14:creationId xmlns:p14="http://schemas.microsoft.com/office/powerpoint/2010/main" val="1445186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33</a:t>
            </a:fld>
            <a:endParaRPr lang="en-US"/>
          </a:p>
        </p:txBody>
      </p:sp>
    </p:spTree>
    <p:extLst>
      <p:ext uri="{BB962C8B-B14F-4D97-AF65-F5344CB8AC3E}">
        <p14:creationId xmlns:p14="http://schemas.microsoft.com/office/powerpoint/2010/main" val="1254144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Why are we talking to you about apps? It’s not just our desire to geek out, it’s about the bigger picture of how technology and business play together. Forrester Research captures it well by saying that ultimately, it’s the customer experience that makes or breaks a product, and that often boils down to apps. </a:t>
            </a:r>
          </a:p>
          <a:p>
            <a:endParaRPr lang="en-US" sz="1200" i="1" kern="1200">
              <a:solidFill>
                <a:schemeClr val="tx1"/>
              </a:solidFill>
              <a:effectLst/>
              <a:latin typeface="+mn-lt"/>
              <a:ea typeface="+mn-ea"/>
              <a:cs typeface="+mn-cs"/>
            </a:endParaRPr>
          </a:p>
          <a:p>
            <a:r>
              <a:rPr lang="en-US" sz="900" i="1">
                <a:gradFill>
                  <a:gsLst>
                    <a:gs pos="0">
                      <a:schemeClr val="bg1"/>
                    </a:gs>
                    <a:gs pos="74000">
                      <a:schemeClr val="bg1"/>
                    </a:gs>
                  </a:gsLst>
                  <a:lin ang="5400000" scaled="1"/>
                </a:gradFill>
                <a:cs typeface="Segoe UI Semilight" panose="020B0402040204020203" pitchFamily="34" charset="0"/>
              </a:rPr>
              <a:t>More than any other factor, customer experiences determine whether companies thrive and profit, or struggle and fade. </a:t>
            </a:r>
          </a:p>
          <a:p>
            <a:endParaRPr lang="en-US" sz="900" i="1">
              <a:gradFill>
                <a:gsLst>
                  <a:gs pos="0">
                    <a:schemeClr val="bg1"/>
                  </a:gs>
                  <a:gs pos="74000">
                    <a:schemeClr val="bg1"/>
                  </a:gs>
                </a:gsLst>
                <a:lin ang="5400000" scaled="1"/>
              </a:gradFill>
              <a:cs typeface="Segoe UI Semilight" panose="020B0402040204020203" pitchFamily="34" charset="0"/>
            </a:endParaRPr>
          </a:p>
          <a:p>
            <a:r>
              <a:rPr lang="en-US" sz="900" i="1">
                <a:gradFill>
                  <a:gsLst>
                    <a:gs pos="0">
                      <a:schemeClr val="bg1"/>
                    </a:gs>
                    <a:gs pos="74000">
                      <a:schemeClr val="bg1"/>
                    </a:gs>
                  </a:gsLst>
                  <a:lin ang="5400000" scaled="1"/>
                </a:gradFill>
                <a:cs typeface="Segoe UI Semilight" panose="020B0402040204020203" pitchFamily="34" charset="0"/>
              </a:rPr>
              <a:t>For many companies this means status quo is not strategy.</a:t>
            </a:r>
          </a:p>
          <a:p>
            <a:endParaRPr lang="en-US"/>
          </a:p>
          <a:p>
            <a:r>
              <a:rPr lang="en-US"/>
              <a:t>---------------------------</a:t>
            </a:r>
          </a:p>
          <a:p>
            <a:r>
              <a:rPr lang="en-US"/>
              <a:t>Reference</a:t>
            </a:r>
          </a:p>
          <a:p>
            <a:r>
              <a:rPr lang="en-US"/>
              <a:t>http://</a:t>
            </a:r>
            <a:r>
              <a:rPr lang="en-US" err="1"/>
              <a:t>blogs.forrester.com</a:t>
            </a:r>
            <a:r>
              <a:rPr lang="en-US"/>
              <a:t>/</a:t>
            </a:r>
            <a:r>
              <a:rPr lang="en-US" err="1"/>
              <a:t>harley_manning</a:t>
            </a:r>
            <a:r>
              <a:rPr lang="en-US"/>
              <a:t>/12-09-14-when_it_comes_to_total_returns_customer_experience_leaders_spank_customer_experience_laggards</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i="1">
                <a:solidFill>
                  <a:schemeClr val="tx1"/>
                </a:solidFill>
              </a:rPr>
              <a:t>Over the course of the five-year period, the </a:t>
            </a:r>
            <a:r>
              <a:rPr lang="en-US" i="1">
                <a:solidFill>
                  <a:srgbClr val="00B050"/>
                </a:solidFill>
              </a:rPr>
              <a:t>customer experience leaders spanked the laggards in stock performance</a:t>
            </a:r>
            <a:r>
              <a:rPr lang="en-US" i="1">
                <a:solidFill>
                  <a:schemeClr val="tx1"/>
                </a:solidFill>
              </a:rPr>
              <a:t>. The leader portfolio had a </a:t>
            </a:r>
            <a:r>
              <a:rPr lang="en-US" i="1">
                <a:solidFill>
                  <a:srgbClr val="00B050"/>
                </a:solidFill>
              </a:rPr>
              <a:t>cumulative total return of +22.5%</a:t>
            </a:r>
            <a:r>
              <a:rPr lang="en-US" i="1">
                <a:solidFill>
                  <a:schemeClr val="tx1"/>
                </a:solidFill>
              </a:rPr>
              <a:t>, compared with a -</a:t>
            </a:r>
            <a:r>
              <a:rPr lang="en-US" i="1">
                <a:solidFill>
                  <a:srgbClr val="FF0000"/>
                </a:solidFill>
              </a:rPr>
              <a:t>46.3% decline for the laggard portfolio</a:t>
            </a:r>
            <a:r>
              <a:rPr lang="en-US" i="1">
                <a:solidFill>
                  <a:schemeClr val="tx1"/>
                </a:solidFill>
              </a:rPr>
              <a:t>.</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5</a:t>
            </a:fld>
            <a:endParaRPr lang="en-US"/>
          </a:p>
        </p:txBody>
      </p:sp>
    </p:spTree>
    <p:extLst>
      <p:ext uri="{BB962C8B-B14F-4D97-AF65-F5344CB8AC3E}">
        <p14:creationId xmlns:p14="http://schemas.microsoft.com/office/powerpoint/2010/main" val="114228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35</a:t>
            </a:fld>
            <a:endParaRPr lang="en-US"/>
          </a:p>
        </p:txBody>
      </p:sp>
    </p:spTree>
    <p:extLst>
      <p:ext uri="{BB962C8B-B14F-4D97-AF65-F5344CB8AC3E}">
        <p14:creationId xmlns:p14="http://schemas.microsoft.com/office/powerpoint/2010/main" val="1226788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38</a:t>
            </a:fld>
            <a:endParaRPr lang="en-US"/>
          </a:p>
        </p:txBody>
      </p:sp>
    </p:spTree>
    <p:extLst>
      <p:ext uri="{BB962C8B-B14F-4D97-AF65-F5344CB8AC3E}">
        <p14:creationId xmlns:p14="http://schemas.microsoft.com/office/powerpoint/2010/main" val="3698599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39</a:t>
            </a:fld>
            <a:endParaRPr lang="en-US"/>
          </a:p>
        </p:txBody>
      </p:sp>
    </p:spTree>
    <p:extLst>
      <p:ext uri="{BB962C8B-B14F-4D97-AF65-F5344CB8AC3E}">
        <p14:creationId xmlns:p14="http://schemas.microsoft.com/office/powerpoint/2010/main" val="1508625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hlinkClick r:id="rId3"/>
              </a:rPr>
              <a:t>https://customers.microsoft.com/en-US/story/raygun</a:t>
            </a:r>
            <a:endParaRPr lang="x-none"/>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40</a:t>
            </a:fld>
            <a:endParaRPr lang="en-US"/>
          </a:p>
        </p:txBody>
      </p:sp>
    </p:spTree>
    <p:extLst>
      <p:ext uri="{BB962C8B-B14F-4D97-AF65-F5344CB8AC3E}">
        <p14:creationId xmlns:p14="http://schemas.microsoft.com/office/powerpoint/2010/main" val="561377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a:t>
            </a:r>
            <a:r>
              <a:rPr lang="en-US" err="1"/>
              <a:t>customers.microsoft.com</a:t>
            </a:r>
            <a:r>
              <a:rPr lang="en-US"/>
              <a:t>/</a:t>
            </a:r>
            <a:r>
              <a:rPr lang="en-US" err="1"/>
              <a:t>en</a:t>
            </a:r>
            <a:r>
              <a:rPr lang="en-US"/>
              <a:t>-us/story/</a:t>
            </a:r>
            <a:r>
              <a:rPr lang="en-US" err="1"/>
              <a:t>jetcustomerstory</a:t>
            </a:r>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41</a:t>
            </a:fld>
            <a:endParaRPr lang="en-US"/>
          </a:p>
        </p:txBody>
      </p:sp>
    </p:spTree>
    <p:extLst>
      <p:ext uri="{BB962C8B-B14F-4D97-AF65-F5344CB8AC3E}">
        <p14:creationId xmlns:p14="http://schemas.microsoft.com/office/powerpoint/2010/main" val="1078993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hlinkClick r:id="rId3"/>
              </a:rPr>
              <a:t>https://customers.microsoft.com/en-US/story/godaddy-professional-services-net-core</a:t>
            </a:r>
            <a:endParaRPr lang="x-none"/>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42</a:t>
            </a:fld>
            <a:endParaRPr lang="en-US"/>
          </a:p>
        </p:txBody>
      </p:sp>
    </p:spTree>
    <p:extLst>
      <p:ext uri="{BB962C8B-B14F-4D97-AF65-F5344CB8AC3E}">
        <p14:creationId xmlns:p14="http://schemas.microsoft.com/office/powerpoint/2010/main" val="4156509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hlinkClick r:id="rId3"/>
              </a:rPr>
              <a:t>https://customers.microsoft.com/en-US/story/godaddy-professional-services-net-core</a:t>
            </a:r>
            <a:endParaRPr lang="x-none"/>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43</a:t>
            </a:fld>
            <a:endParaRPr lang="en-US"/>
          </a:p>
        </p:txBody>
      </p:sp>
    </p:spTree>
    <p:extLst>
      <p:ext uri="{BB962C8B-B14F-4D97-AF65-F5344CB8AC3E}">
        <p14:creationId xmlns:p14="http://schemas.microsoft.com/office/powerpoint/2010/main" val="1431457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44</a:t>
            </a:fld>
            <a:endParaRPr lang="en-US"/>
          </a:p>
        </p:txBody>
      </p:sp>
    </p:spTree>
    <p:extLst>
      <p:ext uri="{BB962C8B-B14F-4D97-AF65-F5344CB8AC3E}">
        <p14:creationId xmlns:p14="http://schemas.microsoft.com/office/powerpoint/2010/main" val="3863028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Lift &amp; Shift or Rearchitecting migration scenarios</a:t>
            </a:r>
          </a:p>
          <a:p>
            <a:pPr marL="285750" indent="-285750">
              <a:buFont typeface="Arial" panose="020B0604020202020204" pitchFamily="34" charset="0"/>
              <a:buChar char="•"/>
            </a:pPr>
            <a:r>
              <a:rPr lang="en-US"/>
              <a:t>.NET apps are Easy targets for quick on-ramp to cutting capital costs</a:t>
            </a:r>
          </a:p>
          <a:p>
            <a:pPr marL="285750" indent="-285750">
              <a:buFont typeface="Arial" panose="020B0604020202020204" pitchFamily="34" charset="0"/>
              <a:buChar char="•"/>
            </a:pPr>
            <a:r>
              <a:rPr lang="en-US"/>
              <a:t>Train teams on CI/CD, DevOps, automation, and overall cloud operations</a:t>
            </a:r>
          </a:p>
          <a:p>
            <a:pPr marL="285750" indent="-285750">
              <a:buFont typeface="Arial" panose="020B0604020202020204" pitchFamily="34" charset="0"/>
              <a:buChar char="•"/>
            </a:pPr>
            <a:r>
              <a:rPr lang="en-US"/>
              <a:t>Build a path to innovating apps: new experiences, AI, IoT and more</a:t>
            </a:r>
          </a:p>
          <a:p>
            <a:pPr marL="0" indent="0" algn="l">
              <a:spcAft>
                <a:spcPts val="300"/>
              </a:spcAft>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0" indent="0" algn="l">
              <a:spcAft>
                <a:spcPts val="300"/>
              </a:spcAft>
              <a:buFont typeface="Arial" panose="020B0604020202020204" pitchFamily="34" charset="0"/>
              <a:buNone/>
            </a:pPr>
            <a:r>
              <a:rPr lang="en-US" sz="1200">
                <a:latin typeface="Segoe UI" panose="020B0502040204020203" pitchFamily="34" charset="0"/>
                <a:cs typeface="Segoe UI" panose="020B0502040204020203" pitchFamily="34" charset="0"/>
              </a:rPr>
              <a:t>Migration offer -&gt; other resources </a:t>
            </a:r>
          </a:p>
        </p:txBody>
      </p:sp>
      <p:sp>
        <p:nvSpPr>
          <p:cNvPr id="4" name="Slide Number Placeholder 3"/>
          <p:cNvSpPr>
            <a:spLocks noGrp="1"/>
          </p:cNvSpPr>
          <p:nvPr>
            <p:ph type="sldNum" sz="quarter" idx="5"/>
          </p:nvPr>
        </p:nvSpPr>
        <p:spPr/>
        <p:txBody>
          <a:bodyPr/>
          <a:lstStyle/>
          <a:p>
            <a:fld id="{F2948689-FFE2-4DCB-B8C9-5C332EC94B80}" type="slidenum">
              <a:rPr lang="en-US" smtClean="0"/>
              <a:t>45</a:t>
            </a:fld>
            <a:endParaRPr lang="en-US"/>
          </a:p>
        </p:txBody>
      </p:sp>
    </p:spTree>
    <p:extLst>
      <p:ext uri="{BB962C8B-B14F-4D97-AF65-F5344CB8AC3E}">
        <p14:creationId xmlns:p14="http://schemas.microsoft.com/office/powerpoint/2010/main" val="1933344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F2948689-FFE2-4DCB-B8C9-5C332EC94B80}" type="slidenum">
              <a:rPr lang="en-US" smtClean="0"/>
              <a:t>46</a:t>
            </a:fld>
            <a:endParaRPr lang="en-US"/>
          </a:p>
        </p:txBody>
      </p:sp>
    </p:spTree>
    <p:extLst>
      <p:ext uri="{BB962C8B-B14F-4D97-AF65-F5344CB8AC3E}">
        <p14:creationId xmlns:p14="http://schemas.microsoft.com/office/powerpoint/2010/main" val="116571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To put “customer experience” into perspective, here are some features that can make or break app experiences today. And the bar for what customers expect keeps moving as technology changes. Speed, personalization, and cross device are some of the examples of what end users expect of your apps today.</a:t>
            </a:r>
          </a:p>
          <a:p>
            <a:pPr marL="0" indent="0">
              <a:buFont typeface="Arial" panose="020B0604020202020204" pitchFamily="34" charset="0"/>
              <a:buNone/>
            </a:pPr>
            <a:endParaRPr lang="en-US"/>
          </a:p>
          <a:p>
            <a:pPr marL="0" indent="0">
              <a:buFont typeface="Arial" panose="020B0604020202020204" pitchFamily="34" charset="0"/>
              <a:buNone/>
            </a:pPr>
            <a:r>
              <a:rPr lang="en-US"/>
              <a:t>---</a:t>
            </a:r>
          </a:p>
          <a:p>
            <a:pPr marL="0" indent="0">
              <a:buFont typeface="Arial" panose="020B0604020202020204" pitchFamily="34" charset="0"/>
              <a:buNone/>
            </a:pPr>
            <a:r>
              <a:rPr lang="en-US"/>
              <a:t>Just like how customer experience have become critical to the success , your customers expectations have also increase </a:t>
            </a:r>
          </a:p>
          <a:p>
            <a:pPr marL="0" indent="0">
              <a:buFont typeface="Arial" panose="020B0604020202020204" pitchFamily="34" charset="0"/>
              <a:buNone/>
            </a:pPr>
            <a:endParaRPr lang="en-US"/>
          </a:p>
          <a:p>
            <a:pPr marL="0" indent="0">
              <a:buFont typeface="Arial" panose="020B0604020202020204" pitchFamily="34" charset="0"/>
              <a:buNone/>
            </a:pPr>
            <a:r>
              <a:rPr lang="en-US"/>
              <a:t>Your customers have really high expectations. </a:t>
            </a:r>
          </a:p>
          <a:p>
            <a:pPr marL="0" indent="0">
              <a:buFont typeface="Arial" panose="020B0604020202020204" pitchFamily="34" charset="0"/>
              <a:buNone/>
            </a:pPr>
            <a:r>
              <a:rPr lang="en-US"/>
              <a:t>1) They want to know them and be aware of their context and needs, make it easy to engage with your business whether they are looking to learn more about a product or service or buying from you. And do so in a way that is consistent where they are experiencing your business whether they are home at work on the go. And they want an experience that is fast - milliseconds not minutes is the new measure of wait times.</a:t>
            </a:r>
          </a:p>
          <a:p>
            <a:pPr marL="0" indent="0">
              <a:buFont typeface="Arial" panose="020B0604020202020204" pitchFamily="34" charset="0"/>
              <a:buNone/>
            </a:pPr>
            <a:endParaRPr lang="en-US"/>
          </a:p>
          <a:p>
            <a:pPr marL="0" indent="0">
              <a:buFont typeface="Arial" panose="020B0604020202020204" pitchFamily="34" charset="0"/>
              <a:buNone/>
            </a:pPr>
            <a:r>
              <a:rPr lang="en-US"/>
              <a:t>and fast </a:t>
            </a:r>
          </a:p>
          <a:p>
            <a:pPr marL="0" indent="0">
              <a:buFont typeface="Arial" panose="020B0604020202020204" pitchFamily="34" charset="0"/>
              <a:buNone/>
            </a:pPr>
            <a:endParaRPr lang="en-US"/>
          </a:p>
          <a:p>
            <a:pPr marL="0" indent="0">
              <a:buFont typeface="Arial" panose="020B0604020202020204" pitchFamily="34" charset="0"/>
              <a:buNone/>
            </a:pPr>
            <a:r>
              <a:rPr lang="en-US"/>
              <a:t>References:</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arenR"/>
              <a:tabLst/>
              <a:defRPr/>
            </a:pPr>
            <a:r>
              <a:rPr lang="en-US" sz="900"/>
              <a:t>https://</a:t>
            </a:r>
            <a:r>
              <a:rPr lang="en-US" sz="900" err="1"/>
              <a:t>www.glassboxdigital.com</a:t>
            </a:r>
            <a:r>
              <a:rPr lang="en-US" sz="900"/>
              <a:t>/</a:t>
            </a:r>
            <a:endParaRPr lang="en-US"/>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2) Accenture Global Consumer Pulse 2013</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3) https://</a:t>
            </a:r>
            <a:r>
              <a:rPr lang="en-US" err="1"/>
              <a:t>blog.kissmetrics.com</a:t>
            </a:r>
            <a:r>
              <a:rPr lang="en-US"/>
              <a:t>/speed-is-a-killer/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4) 29%</a:t>
            </a:r>
            <a:r>
              <a:rPr lang="en-US" b="0"/>
              <a:t> said they are were less likely to buy products if they receive  irrelevant marketing (1)</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u="none" strike="noStrike" kern="1200">
                <a:solidFill>
                  <a:schemeClr val="tx1"/>
                </a:solidFill>
                <a:effectLst/>
                <a:latin typeface="Segoe UI Light" pitchFamily="34" charset="0"/>
                <a:ea typeface="+mn-ea"/>
                <a:cs typeface="+mn-cs"/>
                <a:hlinkClick r:id="rId3"/>
              </a:rPr>
              <a:t>Janrain and Blue Research </a:t>
            </a:r>
            <a:r>
              <a:rPr lang="en-US" sz="900" b="0" i="0" u="none" strike="noStrike" kern="1200">
                <a:solidFill>
                  <a:schemeClr val="tx1"/>
                </a:solidFill>
                <a:effectLst/>
                <a:latin typeface="Segoe UI Light" pitchFamily="34" charset="0"/>
                <a:ea typeface="+mn-ea"/>
                <a:cs typeface="+mn-cs"/>
              </a:rPr>
              <a:t> (http://</a:t>
            </a:r>
            <a:r>
              <a:rPr lang="en-US" sz="900" b="0" i="0" u="none" strike="noStrike" kern="1200" err="1">
                <a:solidFill>
                  <a:schemeClr val="tx1"/>
                </a:solidFill>
                <a:effectLst/>
                <a:latin typeface="Segoe UI Light" pitchFamily="34" charset="0"/>
                <a:ea typeface="+mn-ea"/>
                <a:cs typeface="+mn-cs"/>
              </a:rPr>
              <a:t>janrain.com</a:t>
            </a:r>
            <a:r>
              <a:rPr lang="en-US" sz="900" b="0" i="0" u="none" strike="noStrike" kern="1200">
                <a:solidFill>
                  <a:schemeClr val="tx1"/>
                </a:solidFill>
                <a:effectLst/>
                <a:latin typeface="Segoe UI Light" pitchFamily="34" charset="0"/>
                <a:ea typeface="+mn-ea"/>
                <a:cs typeface="+mn-cs"/>
              </a:rPr>
              <a:t>/about/newsroom/press-releases/national-study-shows-consumers-abandon-brands-online-out-of-frustration-with-mistargeting/)</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http://</a:t>
            </a:r>
            <a:r>
              <a:rPr lang="en-US" err="1"/>
              <a:t>www.huffingtonpost.com</a:t>
            </a:r>
            <a:r>
              <a:rPr lang="en-US"/>
              <a:t>/entry/dont-let-irrelevant-messaging-cause-your-customers_us_584eddf9e4b0151082221db6</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6</a:t>
            </a:fld>
            <a:endParaRPr lang="en-US"/>
          </a:p>
        </p:txBody>
      </p:sp>
    </p:spTree>
    <p:extLst>
      <p:ext uri="{BB962C8B-B14F-4D97-AF65-F5344CB8AC3E}">
        <p14:creationId xmlns:p14="http://schemas.microsoft.com/office/powerpoint/2010/main" val="1447233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522673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Display this slide during session Q&amp;A and</a:t>
            </a:r>
            <a:r>
              <a:rPr lang="en-US" sz="1200" kern="1200">
                <a:solidFill>
                  <a:schemeClr val="tx1"/>
                </a:solidFill>
                <a:effectLst/>
                <a:latin typeface="Segoe UI Light" pitchFamily="34" charset="0"/>
                <a:ea typeface="+mn-ea"/>
                <a:cs typeface="+mn-cs"/>
              </a:rPr>
              <a:t> </a:t>
            </a:r>
            <a:r>
              <a:rPr lang="en-US" sz="1200" b="1" kern="1200">
                <a:solidFill>
                  <a:schemeClr val="tx1"/>
                </a:solidFill>
                <a:effectLst/>
                <a:latin typeface="Segoe UI Light" pitchFamily="34" charset="0"/>
                <a:ea typeface="+mn-ea"/>
                <a:cs typeface="+mn-cs"/>
              </a:rPr>
              <a:t>direct attendees to use the Q&amp;A microphone located in the session room:</a:t>
            </a:r>
            <a:endParaRPr lang="en-US" sz="1200" kern="1200">
              <a:solidFill>
                <a:schemeClr val="tx1"/>
              </a:solidFill>
              <a:effectLst/>
              <a:latin typeface="Segoe UI Light" pitchFamily="34" charset="0"/>
              <a:ea typeface="+mn-ea"/>
              <a:cs typeface="+mn-cs"/>
            </a:endParaRPr>
          </a:p>
          <a:p>
            <a:pPr lvl="0"/>
            <a:r>
              <a:rPr lang="en-US" sz="1200" kern="1200">
                <a:solidFill>
                  <a:schemeClr val="tx1"/>
                </a:solidFill>
                <a:effectLst/>
                <a:latin typeface="Segoe UI Light" pitchFamily="34" charset="0"/>
                <a:ea typeface="+mn-ea"/>
                <a:cs typeface="+mn-cs"/>
              </a:rPr>
              <a:t>Digital Ready session recordings cannot capture Q&amp;A unless it is spoken using the microphone</a:t>
            </a:r>
          </a:p>
          <a:p>
            <a:pPr lvl="0"/>
            <a:r>
              <a:rPr lang="en-US" sz="1200" kern="1200">
                <a:solidFill>
                  <a:schemeClr val="tx1"/>
                </a:solidFill>
                <a:effectLst/>
                <a:latin typeface="Segoe UI Light" pitchFamily="34" charset="0"/>
                <a:ea typeface="+mn-ea"/>
                <a:cs typeface="+mn-cs"/>
              </a:rPr>
              <a:t>Attendees in the back of the room may not be able to hear a question from someone in the front of the room</a:t>
            </a:r>
          </a:p>
          <a:p>
            <a:pPr lvl="0"/>
            <a:endParaRPr lang="en-US" sz="1200" kern="1200">
              <a:solidFill>
                <a:schemeClr val="tx1"/>
              </a:solidFill>
              <a:effectLst/>
              <a:latin typeface="Segoe UI Light" pitchFamily="34" charset="0"/>
              <a:ea typeface="+mn-ea"/>
              <a:cs typeface="+mn-cs"/>
            </a:endParaRPr>
          </a:p>
          <a:p>
            <a:r>
              <a:rPr lang="en-US" sz="1200" b="1" kern="1200">
                <a:solidFill>
                  <a:schemeClr val="tx1"/>
                </a:solidFill>
                <a:effectLst/>
                <a:latin typeface="Segoe UI Light" pitchFamily="34" charset="0"/>
                <a:ea typeface="+mn-ea"/>
                <a:cs typeface="+mn-cs"/>
              </a:rPr>
              <a:t>SPEAKERS MUST REPEAT THE QUESTIONS IF THE ATTENDEE IS NOT USING THE Q&amp;A MICROPHONE</a:t>
            </a:r>
            <a:endParaRPr lang="en-US" sz="1200" kern="1200">
              <a:solidFill>
                <a:schemeClr val="tx1"/>
              </a:solidFill>
              <a:effectLst/>
              <a:latin typeface="Segoe UI Light"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48</a:t>
            </a:fld>
            <a:endParaRPr lang="en-US"/>
          </a:p>
        </p:txBody>
      </p:sp>
    </p:spTree>
    <p:extLst>
      <p:ext uri="{BB962C8B-B14F-4D97-AF65-F5344CB8AC3E}">
        <p14:creationId xmlns:p14="http://schemas.microsoft.com/office/powerpoint/2010/main" val="1033739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BFD3E-08BC-49E8-8BB5-714EC69F61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64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So how do you build or update your apps to solve for these new requirements and to help your business thrive and stay competitive?</a:t>
            </a:r>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7</a:t>
            </a:fld>
            <a:endParaRPr lang="en-US"/>
          </a:p>
        </p:txBody>
      </p:sp>
    </p:spTree>
    <p:extLst>
      <p:ext uri="{BB962C8B-B14F-4D97-AF65-F5344CB8AC3E}">
        <p14:creationId xmlns:p14="http://schemas.microsoft.com/office/powerpoint/2010/main" val="2398115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1200" i="0" kern="1200">
                <a:solidFill>
                  <a:schemeClr val="tx1"/>
                </a:solidFill>
                <a:effectLst/>
                <a:latin typeface="Segoe UI Light" pitchFamily="34" charset="0"/>
                <a:ea typeface="+mn-ea"/>
                <a:cs typeface="+mn-cs"/>
              </a:rPr>
              <a:t>For you to achieve these benefits you need an Open &amp; Scalable Cloud Platform to scale up or down in line with your business needs,  Data-driven Intelligence that you can weave in in every touchpoint you have with your customers and provide a personalized experience starting from initial engagement to retention,  set of tools or services that set up your team to provide consistent cross-platform Experiences and drive continuous innovation. Especially, with public websites and apps, things change often so it is really important to have the platform support continuous innovation. </a:t>
            </a:r>
          </a:p>
          <a:p>
            <a:pPr marL="228600" lvl="0" indent="-228600">
              <a:buAutoNum type="alphaLcParenR"/>
            </a:pPr>
            <a:endParaRPr lang="en-US" sz="1200" i="0" kern="1200">
              <a:solidFill>
                <a:schemeClr val="tx1"/>
              </a:solidFill>
              <a:effectLst/>
              <a:latin typeface="Segoe UI Light" pitchFamily="34" charset="0"/>
              <a:ea typeface="+mn-ea"/>
              <a:cs typeface="+mn-cs"/>
            </a:endParaRPr>
          </a:p>
          <a:p>
            <a:pPr marL="0" lvl="0" indent="0">
              <a:buNone/>
            </a:pPr>
            <a:r>
              <a:rPr lang="en-US" sz="1200" i="0" kern="1200">
                <a:solidFill>
                  <a:schemeClr val="tx1"/>
                </a:solidFill>
                <a:effectLst/>
                <a:latin typeface="Segoe UI Light" pitchFamily="34" charset="0"/>
                <a:ea typeface="+mn-ea"/>
                <a:cs typeface="+mn-cs"/>
              </a:rPr>
              <a:t>Microsoft provides all of this as one integrated platform and in most regions so that you can bring data closer to your customers, with un-matched hybrid capabilities so that you can easily store and retrieve your data from either on-premises or from within cloud.  </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8</a:t>
            </a:fld>
            <a:endParaRPr lang="en-US"/>
          </a:p>
        </p:txBody>
      </p:sp>
    </p:spTree>
    <p:extLst>
      <p:ext uri="{BB962C8B-B14F-4D97-AF65-F5344CB8AC3E}">
        <p14:creationId xmlns:p14="http://schemas.microsoft.com/office/powerpoint/2010/main" val="49225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Azure is for all your apps, regardless of technology stack or preferred deployment method</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9</a:t>
            </a:fld>
            <a:endParaRPr lang="en-US"/>
          </a:p>
        </p:txBody>
      </p:sp>
    </p:spTree>
    <p:extLst>
      <p:ext uri="{BB962C8B-B14F-4D97-AF65-F5344CB8AC3E}">
        <p14:creationId xmlns:p14="http://schemas.microsoft.com/office/powerpoint/2010/main" val="132374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a:solidFill>
                  <a:schemeClr val="tx1"/>
                </a:solidFill>
                <a:effectLst/>
                <a:latin typeface="+mn-lt"/>
                <a:ea typeface="+mn-ea"/>
                <a:cs typeface="+mn-cs"/>
              </a:rPr>
              <a:t>And you are not alone – there’s a tribe of customers who have already chosen Azure and continue to do amazing things with our platform and reap the benefits and speed of our technology. We’ll go into some examples later in this talk.</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3:34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534124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a:t>You can build anything with .NET.  We’ve made significant investments in .NET over the years as well as unifying the ecosystem to support building literally anything. From desktop to gaming to the cloud, .NET is a general-purpose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What’s more, you can also use your favorite tools and editors to build .NET apps – or use Visual Studio, Visual Studio Code or Visual Studio for Mac. </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3:34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4061206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643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435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4664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8130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18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906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74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012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36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98266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35038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42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968155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687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59937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45768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101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9"/>
            <a:ext cx="11474238" cy="2363858"/>
          </a:xfrm>
        </p:spPr>
        <p:txBody>
          <a:bodyPr>
            <a:spAutoFit/>
          </a:bodyPr>
          <a:lstStyle>
            <a:lvl1pPr marL="0" indent="0">
              <a:spcBef>
                <a:spcPts val="588"/>
              </a:spcBef>
              <a:buNone/>
              <a:defRPr sz="2745" spc="-29" baseline="0">
                <a:solidFill>
                  <a:srgbClr val="0072C6"/>
                </a:solidFill>
                <a:latin typeface="+mj-lt"/>
              </a:defRPr>
            </a:lvl1pPr>
            <a:lvl2pPr marL="224054" indent="-224054">
              <a:spcBef>
                <a:spcPts val="588"/>
              </a:spcBef>
              <a:buFont typeface="Arial" charset="0"/>
              <a:buChar char="•"/>
              <a:defRPr sz="1961"/>
            </a:lvl2pPr>
            <a:lvl3pPr marL="448107" indent="-224054">
              <a:spcBef>
                <a:spcPts val="588"/>
              </a:spcBef>
              <a:buFont typeface="Arial" charset="0"/>
              <a:buChar char="•"/>
              <a:defRPr/>
            </a:lvl3pPr>
            <a:lvl4pPr marL="672161" indent="-224054">
              <a:spcBef>
                <a:spcPts val="588"/>
              </a:spcBef>
              <a:buFont typeface="Arial" charset="0"/>
              <a:buChar char="•"/>
              <a:defRPr/>
            </a:lvl4pPr>
            <a:lvl5pPr marL="896214" indent="-224054">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8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17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22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64090161-8224-436E-9697-076F1D8F120C}" type="datetimeFigureOut">
              <a:rPr lang="en-US" smtClean="0"/>
              <a:t>2/21/2019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27D3882F-12A7-44E5-A720-F0805A4EC1C9}" type="slidenum">
              <a:rPr lang="en-US" smtClean="0"/>
              <a:t>‹#›</a:t>
            </a:fld>
            <a:endParaRPr lang="en-US"/>
          </a:p>
        </p:txBody>
      </p:sp>
    </p:spTree>
    <p:extLst>
      <p:ext uri="{BB962C8B-B14F-4D97-AF65-F5344CB8AC3E}">
        <p14:creationId xmlns:p14="http://schemas.microsoft.com/office/powerpoint/2010/main" val="25635776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604946-704E-6C4A-B64B-62E340A8A53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907261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036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71812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02515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25604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15167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5866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6850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90171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78810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0252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2827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405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5749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19554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6519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9706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9975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accent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68897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594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38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853403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3582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07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8632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8854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163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52477529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8" r:id="rId25"/>
    <p:sldLayoutId id="2147483729" r:id="rId26"/>
    <p:sldLayoutId id="2147483730" r:id="rId27"/>
    <p:sldLayoutId id="2147483878" r:id="rId28"/>
    <p:sldLayoutId id="214748388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2/21/2019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411244539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gif"/><Relationship Id="rId25"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40.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58.png"/><Relationship Id="rId11" Type="http://schemas.microsoft.com/office/2007/relationships/hdphoto" Target="../media/hdphoto2.wdp"/><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hyperlink" Target="https://www.techempower.com/benchmarks/#section=data-r16&amp;hw=ph&amp;test=plainte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66.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68.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18" Type="http://schemas.openxmlformats.org/officeDocument/2006/relationships/image" Target="../media/image108.png"/><Relationship Id="rId26" Type="http://schemas.openxmlformats.org/officeDocument/2006/relationships/image" Target="../media/image116.png"/><Relationship Id="rId3" Type="http://schemas.openxmlformats.org/officeDocument/2006/relationships/image" Target="../media/image94.png"/><Relationship Id="rId21" Type="http://schemas.openxmlformats.org/officeDocument/2006/relationships/image" Target="../media/image111.svg"/><Relationship Id="rId7" Type="http://schemas.openxmlformats.org/officeDocument/2006/relationships/image" Target="../media/image98.png"/><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5.svg"/><Relationship Id="rId2" Type="http://schemas.openxmlformats.org/officeDocument/2006/relationships/notesSlide" Target="../notesSlides/notesSlide27.xml"/><Relationship Id="rId16" Type="http://schemas.openxmlformats.org/officeDocument/2006/relationships/image" Target="../media/image106.jpeg"/><Relationship Id="rId20" Type="http://schemas.openxmlformats.org/officeDocument/2006/relationships/image" Target="../media/image110.png"/><Relationship Id="rId1" Type="http://schemas.openxmlformats.org/officeDocument/2006/relationships/slideLayout" Target="../slideLayouts/slideLayout40.xml"/><Relationship Id="rId6" Type="http://schemas.openxmlformats.org/officeDocument/2006/relationships/image" Target="../media/image97.png"/><Relationship Id="rId11" Type="http://schemas.openxmlformats.org/officeDocument/2006/relationships/image" Target="../media/image101.png"/><Relationship Id="rId24" Type="http://schemas.openxmlformats.org/officeDocument/2006/relationships/image" Target="../media/image114.png"/><Relationship Id="rId5" Type="http://schemas.openxmlformats.org/officeDocument/2006/relationships/image" Target="../media/image96.png"/><Relationship Id="rId15" Type="http://schemas.openxmlformats.org/officeDocument/2006/relationships/image" Target="../media/image105.jpeg"/><Relationship Id="rId23" Type="http://schemas.openxmlformats.org/officeDocument/2006/relationships/image" Target="../media/image113.svg"/><Relationship Id="rId28" Type="http://schemas.openxmlformats.org/officeDocument/2006/relationships/image" Target="../media/image118.png"/><Relationship Id="rId10" Type="http://schemas.openxmlformats.org/officeDocument/2006/relationships/image" Target="../media/image100.png"/><Relationship Id="rId19" Type="http://schemas.openxmlformats.org/officeDocument/2006/relationships/image" Target="../media/image109.svg"/><Relationship Id="rId4" Type="http://schemas.openxmlformats.org/officeDocument/2006/relationships/image" Target="../media/image95.png"/><Relationship Id="rId9" Type="http://schemas.openxmlformats.org/officeDocument/2006/relationships/image" Target="../media/image78.png"/><Relationship Id="rId14" Type="http://schemas.openxmlformats.org/officeDocument/2006/relationships/image" Target="../media/image104.jpeg"/><Relationship Id="rId22" Type="http://schemas.openxmlformats.org/officeDocument/2006/relationships/image" Target="../media/image112.png"/><Relationship Id="rId27" Type="http://schemas.openxmlformats.org/officeDocument/2006/relationships/image" Target="../media/image117.sv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6.png"/><Relationship Id="rId18" Type="http://schemas.openxmlformats.org/officeDocument/2006/relationships/image" Target="../media/image96.png"/><Relationship Id="rId3" Type="http://schemas.openxmlformats.org/officeDocument/2006/relationships/image" Target="../media/image119.png"/><Relationship Id="rId7" Type="http://schemas.openxmlformats.org/officeDocument/2006/relationships/image" Target="../media/image122.svg"/><Relationship Id="rId12" Type="http://schemas.microsoft.com/office/2007/relationships/hdphoto" Target="../media/hdphoto5.wdp"/><Relationship Id="rId17" Type="http://schemas.openxmlformats.org/officeDocument/2006/relationships/image" Target="../media/image130.svg"/><Relationship Id="rId2" Type="http://schemas.openxmlformats.org/officeDocument/2006/relationships/notesSlide" Target="../notesSlides/notesSlide28.xml"/><Relationship Id="rId16" Type="http://schemas.openxmlformats.org/officeDocument/2006/relationships/image" Target="../media/image129.png"/><Relationship Id="rId1" Type="http://schemas.openxmlformats.org/officeDocument/2006/relationships/slideLayout" Target="../slideLayouts/slideLayout40.xml"/><Relationship Id="rId6" Type="http://schemas.openxmlformats.org/officeDocument/2006/relationships/image" Target="../media/image121.png"/><Relationship Id="rId11" Type="http://schemas.openxmlformats.org/officeDocument/2006/relationships/image" Target="../media/image125.png"/><Relationship Id="rId5" Type="http://schemas.openxmlformats.org/officeDocument/2006/relationships/image" Target="../media/image102.png"/><Relationship Id="rId15" Type="http://schemas.openxmlformats.org/officeDocument/2006/relationships/image" Target="../media/image128.svg"/><Relationship Id="rId10" Type="http://schemas.microsoft.com/office/2007/relationships/hdphoto" Target="../media/hdphoto4.wdp"/><Relationship Id="rId4" Type="http://schemas.openxmlformats.org/officeDocument/2006/relationships/image" Target="../media/image120.svg"/><Relationship Id="rId9" Type="http://schemas.openxmlformats.org/officeDocument/2006/relationships/image" Target="../media/image124.png"/><Relationship Id="rId14" Type="http://schemas.openxmlformats.org/officeDocument/2006/relationships/image" Target="../media/image127.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image" Target="../media/image12.png"/><Relationship Id="rId5" Type="http://schemas.openxmlformats.org/officeDocument/2006/relationships/hyperlink" Target="https://aka.ms/SiemensCustomerStory" TargetMode="External"/><Relationship Id="rId4" Type="http://schemas.openxmlformats.org/officeDocument/2006/relationships/image" Target="../media/image1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3.xml"/><Relationship Id="rId1" Type="http://schemas.openxmlformats.org/officeDocument/2006/relationships/slideLayout" Target="../slideLayouts/slideLayout40.xml"/><Relationship Id="rId4"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34.xml"/><Relationship Id="rId1" Type="http://schemas.openxmlformats.org/officeDocument/2006/relationships/slideLayout" Target="../slideLayouts/slideLayout41.xml"/><Relationship Id="rId5" Type="http://schemas.microsoft.com/office/2007/relationships/hdphoto" Target="../media/hdphoto6.wdp"/><Relationship Id="rId4" Type="http://schemas.openxmlformats.org/officeDocument/2006/relationships/image" Target="../media/image137.png"/></Relationships>
</file>

<file path=ppt/slides/_rels/slide4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35.xml"/><Relationship Id="rId1" Type="http://schemas.openxmlformats.org/officeDocument/2006/relationships/slideLayout" Target="../slideLayouts/slideLayout40.xml"/><Relationship Id="rId5" Type="http://schemas.openxmlformats.org/officeDocument/2006/relationships/image" Target="../media/image140.png"/><Relationship Id="rId4" Type="http://schemas.openxmlformats.org/officeDocument/2006/relationships/image" Target="../media/image139.png"/></Relationships>
</file>

<file path=ppt/slides/_rels/slide43.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notesSlide" Target="../notesSlides/notesSlide36.xml"/><Relationship Id="rId1" Type="http://schemas.openxmlformats.org/officeDocument/2006/relationships/slideLayout" Target="../slideLayouts/slideLayout40.xml"/><Relationship Id="rId5" Type="http://schemas.openxmlformats.org/officeDocument/2006/relationships/image" Target="../media/image142.tiff"/><Relationship Id="rId4" Type="http://schemas.openxmlformats.org/officeDocument/2006/relationships/image" Target="../media/image141.png"/></Relationships>
</file>

<file path=ppt/slides/_rels/slide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39.xml"/><Relationship Id="rId1" Type="http://schemas.openxmlformats.org/officeDocument/2006/relationships/slideLayout" Target="../slideLayouts/slideLayout4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hyperlink" Target="http://www.dot.net/architecture" TargetMode="External"/><Relationship Id="rId2" Type="http://schemas.openxmlformats.org/officeDocument/2006/relationships/hyperlink" Target="http://aka.ms/MigrateToTheCloud" TargetMode="External"/><Relationship Id="rId1" Type="http://schemas.openxmlformats.org/officeDocument/2006/relationships/slideLayout" Target="../slideLayouts/slideLayout46.xml"/><Relationship Id="rId6" Type="http://schemas.openxmlformats.org/officeDocument/2006/relationships/hyperlink" Target="https://github.com/dotnet-presentations/home" TargetMode="External"/><Relationship Id="rId5" Type="http://schemas.openxmlformats.org/officeDocument/2006/relationships/hyperlink" Target="https://docs.microsoft.com/en-us/azure/architecture/guide/" TargetMode="External"/><Relationship Id="rId4" Type="http://schemas.openxmlformats.org/officeDocument/2006/relationships/hyperlink" Target="https://azure.microsoft.com/en-us/migr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8280CC-4329-5943-810F-558B34AD39E4}"/>
              </a:ext>
            </a:extLst>
          </p:cNvPr>
          <p:cNvSpPr>
            <a:spLocks noGrp="1"/>
          </p:cNvSpPr>
          <p:nvPr>
            <p:ph type="body" sz="quarter" idx="10"/>
          </p:nvPr>
        </p:nvSpPr>
        <p:spPr>
          <a:xfrm>
            <a:off x="464115" y="3043300"/>
            <a:ext cx="4645253" cy="1749153"/>
          </a:xfrm>
        </p:spPr>
        <p:txBody>
          <a:bodyPr>
            <a:normAutofit fontScale="92500" lnSpcReduction="20000"/>
          </a:bodyPr>
          <a:lstStyle/>
          <a:p>
            <a:r>
              <a:rPr lang="en-US"/>
              <a:t>Migrate your web applications to Azure for scale and agility</a:t>
            </a:r>
          </a:p>
        </p:txBody>
      </p:sp>
      <p:sp>
        <p:nvSpPr>
          <p:cNvPr id="5" name="Text Placeholder 4">
            <a:extLst>
              <a:ext uri="{FF2B5EF4-FFF2-40B4-BE49-F238E27FC236}">
                <a16:creationId xmlns:a16="http://schemas.microsoft.com/office/drawing/2014/main" id="{EEB52BCE-8B0D-DC46-8341-4DFEAEF5545A}"/>
              </a:ext>
            </a:extLst>
          </p:cNvPr>
          <p:cNvSpPr>
            <a:spLocks noGrp="1"/>
          </p:cNvSpPr>
          <p:nvPr>
            <p:ph type="body" sz="quarter" idx="11"/>
          </p:nvPr>
        </p:nvSpPr>
        <p:spPr/>
        <p:txBody>
          <a:bodyPr>
            <a:normAutofit/>
          </a:bodyPr>
          <a:lstStyle/>
          <a:p>
            <a:r>
              <a:rPr lang="en-US"/>
              <a:t>Azure </a:t>
            </a:r>
            <a:r>
              <a:rPr lang="en-US">
                <a:solidFill>
                  <a:schemeClr val="tx1"/>
                </a:solidFill>
              </a:rPr>
              <a:t>webinar series</a:t>
            </a:r>
          </a:p>
        </p:txBody>
      </p:sp>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18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p:cNvSpPr txBox="1"/>
          <p:nvPr/>
        </p:nvSpPr>
        <p:spPr>
          <a:xfrm>
            <a:off x="8092872" y="1945223"/>
            <a:ext cx="3878212" cy="3739132"/>
          </a:xfrm>
          <a:prstGeom prst="rect">
            <a:avLst/>
          </a:prstGeom>
          <a:noFill/>
        </p:spPr>
        <p:txBody>
          <a:bodyPr wrap="square" lIns="179234" tIns="143387" rIns="179234" bIns="143387" rtlCol="0">
            <a:spAutoFit/>
          </a:bodyPr>
          <a:lstStyle/>
          <a:p>
            <a:pPr algn="ctr" defTabSz="914016">
              <a:spcAft>
                <a:spcPts val="588"/>
              </a:spcAft>
              <a:defRPr/>
            </a:pPr>
            <a:r>
              <a:rPr lang="en-US" sz="7838">
                <a:solidFill>
                  <a:schemeClr val="accent1"/>
                </a:soli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11296" kern="0">
                <a:solidFill>
                  <a:schemeClr val="accent1"/>
                </a:solidFill>
                <a:latin typeface="Segoe UI Semibold" panose="020B0702040204020203" pitchFamily="34" charset="0"/>
                <a:ea typeface="MS PGothic" panose="020B0600070205080204" pitchFamily="34" charset="-128"/>
                <a:cs typeface="Segoe UI Semibold" panose="020B0702040204020203" pitchFamily="34" charset="0"/>
              </a:rPr>
              <a:t>90</a:t>
            </a:r>
            <a:r>
              <a:rPr lang="en-US" sz="7996">
                <a:solidFill>
                  <a:schemeClr val="accent1"/>
                </a:solidFill>
                <a:latin typeface="Segoe UI Semibold" panose="020B0702040204020203" pitchFamily="34" charset="0"/>
                <a:ea typeface="MS PGothic" panose="020B0600070205080204" pitchFamily="34" charset="-128"/>
                <a:cs typeface="Segoe UI Semibold" panose="020B0702040204020203" pitchFamily="34" charset="0"/>
              </a:rPr>
              <a:t>%</a:t>
            </a:r>
            <a:r>
              <a:rPr lang="en-US" sz="11296">
                <a:solidFill>
                  <a:schemeClr val="accent1"/>
                </a:solidFill>
                <a:latin typeface="Segoe UI Semibold" panose="020B0702040204020203" pitchFamily="34" charset="0"/>
                <a:ea typeface="MS PGothic" panose="020B0600070205080204" pitchFamily="34" charset="-128"/>
                <a:cs typeface="Segoe UI Semibold" panose="020B0702040204020203" pitchFamily="34" charset="0"/>
              </a:rPr>
              <a:t> </a:t>
            </a:r>
            <a:br>
              <a:rPr lang="en-US" sz="5880">
                <a:latin typeface="Segoe UI Semilight"/>
                <a:ea typeface="MS PGothic" panose="020B0600070205080204" pitchFamily="34" charset="-128"/>
                <a:cs typeface="Segoe UI Semibold" panose="020B0702040204020203" pitchFamily="34" charset="0"/>
              </a:rPr>
            </a:br>
            <a:r>
              <a:rPr lang="en-US" sz="3136">
                <a:latin typeface="Segoe UI Light"/>
                <a:ea typeface="MS PGothic" panose="020B0600070205080204" pitchFamily="34" charset="-128"/>
                <a:cs typeface="Segoe UI Semibold" panose="020B0702040204020203" pitchFamily="34" charset="0"/>
              </a:rPr>
              <a:t>of Fortune 500 use Microsoft Azure</a:t>
            </a:r>
            <a:endParaRPr lang="en-US" sz="3136">
              <a:latin typeface="Segoe UI Light"/>
              <a:ea typeface="MS PGothic" panose="020B0600070205080204" pitchFamily="34" charset="-128"/>
            </a:endParaRPr>
          </a:p>
          <a:p>
            <a:pPr algn="ctr" defTabSz="914016">
              <a:spcAft>
                <a:spcPts val="588"/>
              </a:spcAft>
              <a:defRPr/>
            </a:pPr>
            <a:endParaRPr lang="en-US" sz="3919">
              <a:latin typeface="Segoe UI Semilight"/>
              <a:ea typeface="MS PGothic" panose="020B0600070205080204" pitchFamily="34" charset="-128"/>
            </a:endParaRPr>
          </a:p>
        </p:txBody>
      </p:sp>
      <p:grpSp>
        <p:nvGrpSpPr>
          <p:cNvPr id="26" name="Group 25"/>
          <p:cNvGrpSpPr/>
          <p:nvPr/>
        </p:nvGrpSpPr>
        <p:grpSpPr>
          <a:xfrm>
            <a:off x="336462" y="310660"/>
            <a:ext cx="7540105" cy="6212786"/>
            <a:chOff x="2517635" y="315488"/>
            <a:chExt cx="9787030" cy="8064175"/>
          </a:xfrm>
          <a:solidFill>
            <a:schemeClr val="tx1"/>
          </a:solidFill>
          <a:effectLst>
            <a:outerShdw blurRad="63500" algn="ctr" rotWithShape="0">
              <a:prstClr val="black">
                <a:alpha val="20000"/>
              </a:prstClr>
            </a:outerShdw>
          </a:effectLst>
        </p:grpSpPr>
        <p:sp>
          <p:nvSpPr>
            <p:cNvPr id="24" name="Rectangle 23"/>
            <p:cNvSpPr/>
            <p:nvPr/>
          </p:nvSpPr>
          <p:spPr bwMode="auto">
            <a:xfrm>
              <a:off x="4156266"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163173" y="487181"/>
            <a:ext cx="1566267" cy="720681"/>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449" y="506519"/>
            <a:ext cx="1151881" cy="86391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3297" y="474194"/>
            <a:ext cx="1249338" cy="937003"/>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91233" y="758399"/>
            <a:ext cx="621266" cy="361632"/>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0689" y="1788962"/>
            <a:ext cx="1066971" cy="80022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49130" y="838532"/>
            <a:ext cx="1050088" cy="216866"/>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1299" y="2011936"/>
            <a:ext cx="1011965" cy="268803"/>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26514" y="2015971"/>
            <a:ext cx="1012485" cy="339840"/>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8503" y="3258892"/>
            <a:ext cx="1113985" cy="254714"/>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00658" y="3362984"/>
            <a:ext cx="981111" cy="186304"/>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75635" y="3368473"/>
            <a:ext cx="986464" cy="14419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83625" y="3256319"/>
            <a:ext cx="921000" cy="3532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89269" y="3288115"/>
            <a:ext cx="1024884" cy="289683"/>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1015" y="4311997"/>
            <a:ext cx="642743" cy="642743"/>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48080" y="4301489"/>
            <a:ext cx="631717" cy="7075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44736" y="4373038"/>
            <a:ext cx="1125786" cy="540632"/>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771254" y="5673097"/>
            <a:ext cx="895409" cy="436663"/>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5375" y="5657523"/>
            <a:ext cx="1027694" cy="427777"/>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58093" y="5759200"/>
            <a:ext cx="979411" cy="256895"/>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553390" y="5736141"/>
            <a:ext cx="908480" cy="35347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4215" y="4479364"/>
            <a:ext cx="999918" cy="32797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74676" y="2088842"/>
            <a:ext cx="1041214" cy="19189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900198" y="1813043"/>
            <a:ext cx="1119445" cy="514901"/>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951484" y="4594900"/>
            <a:ext cx="1039179" cy="255118"/>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68554" y="4616241"/>
            <a:ext cx="1063305" cy="199503"/>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93263" y="620454"/>
            <a:ext cx="589206" cy="589206"/>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19562" y="5800344"/>
            <a:ext cx="1050903" cy="270435"/>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90784" y="2997161"/>
            <a:ext cx="819726" cy="819726"/>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15740" y="5474134"/>
            <a:ext cx="741730" cy="800287"/>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8088" y="1630824"/>
            <a:ext cx="1277820" cy="958366"/>
          </a:xfrm>
          <a:prstGeom prst="rect">
            <a:avLst/>
          </a:prstGeom>
        </p:spPr>
      </p:pic>
    </p:spTree>
    <p:extLst>
      <p:ext uri="{BB962C8B-B14F-4D97-AF65-F5344CB8AC3E}">
        <p14:creationId xmlns:p14="http://schemas.microsoft.com/office/powerpoint/2010/main" val="10445258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300"/>
                                        <p:tgtEl>
                                          <p:spTgt spid="134"/>
                                        </p:tgtEl>
                                      </p:cBhvr>
                                    </p:animEffect>
                                  </p:childTnLst>
                                </p:cTn>
                              </p:par>
                              <p:par>
                                <p:cTn id="8" presetID="35" presetClass="path" presetSubtype="0" decel="100000" fill="hold" grpId="1" nodeType="withEffect">
                                  <p:stCondLst>
                                    <p:cond delay="400"/>
                                  </p:stCondLst>
                                  <p:childTnLst>
                                    <p:animMotion origin="layout" path="M -0.05553 0.00023 L 3.65586E-6 0.00023 " pathEditMode="relative" rAng="0" ptsTypes="AA">
                                      <p:cBhvr>
                                        <p:cTn id="9" dur="400" fill="hold"/>
                                        <p:tgtEl>
                                          <p:spTgt spid="13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B3ED01-0199-4F4C-84A7-48C731481230}"/>
              </a:ext>
            </a:extLst>
          </p:cNvPr>
          <p:cNvSpPr>
            <a:spLocks noGrp="1"/>
          </p:cNvSpPr>
          <p:nvPr>
            <p:ph type="body" sz="quarter" idx="11"/>
          </p:nvPr>
        </p:nvSpPr>
        <p:spPr/>
        <p:txBody>
          <a:bodyPr/>
          <a:lstStyle/>
          <a:p>
            <a:r>
              <a:rPr lang="en-US">
                <a:latin typeface="Segoe UI Semibold"/>
                <a:cs typeface="Segoe UI Semibold"/>
              </a:rPr>
              <a:t>.NET Momentum &amp; Roadmap</a:t>
            </a:r>
          </a:p>
        </p:txBody>
      </p:sp>
    </p:spTree>
    <p:extLst>
      <p:ext uri="{BB962C8B-B14F-4D97-AF65-F5344CB8AC3E}">
        <p14:creationId xmlns:p14="http://schemas.microsoft.com/office/powerpoint/2010/main" val="161128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Placeholder 4">
            <a:extLst>
              <a:ext uri="{FF2B5EF4-FFF2-40B4-BE49-F238E27FC236}">
                <a16:creationId xmlns:a16="http://schemas.microsoft.com/office/drawing/2014/main" id="{E9DDF941-CF2C-B74F-91A1-0067811A93B0}"/>
              </a:ext>
            </a:extLst>
          </p:cNvPr>
          <p:cNvSpPr>
            <a:spLocks noGrp="1"/>
          </p:cNvSpPr>
          <p:nvPr>
            <p:ph type="body" sz="quarter" idx="12"/>
          </p:nvPr>
        </p:nvSpPr>
        <p:spPr>
          <a:xfrm>
            <a:off x="365761" y="409301"/>
            <a:ext cx="8992248" cy="1923425"/>
          </a:xfrm>
        </p:spPr>
        <p:txBody>
          <a:bodyPr/>
          <a:lstStyle/>
          <a:p>
            <a:r>
              <a:rPr lang="en-US"/>
              <a:t>Your platform for building </a:t>
            </a:r>
            <a:r>
              <a:rPr lang="en-US">
                <a:solidFill>
                  <a:schemeClr val="accent1"/>
                </a:solidFill>
              </a:rPr>
              <a:t>anything</a:t>
            </a:r>
          </a:p>
        </p:txBody>
      </p:sp>
      <p:pic>
        <p:nvPicPr>
          <p:cNvPr id="91" name="Picture 90">
            <a:extLst>
              <a:ext uri="{FF2B5EF4-FFF2-40B4-BE49-F238E27FC236}">
                <a16:creationId xmlns:a16="http://schemas.microsoft.com/office/drawing/2014/main" id="{BA1D95C9-2A90-DD4B-8A15-C2EE3B5DD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69" y="2376943"/>
            <a:ext cx="11276838" cy="1280160"/>
          </a:xfrm>
          <a:prstGeom prst="rect">
            <a:avLst/>
          </a:prstGeom>
        </p:spPr>
      </p:pic>
      <p:pic>
        <p:nvPicPr>
          <p:cNvPr id="94" name="Picture 93">
            <a:extLst>
              <a:ext uri="{FF2B5EF4-FFF2-40B4-BE49-F238E27FC236}">
                <a16:creationId xmlns:a16="http://schemas.microsoft.com/office/drawing/2014/main" id="{56267D53-E073-8341-AB38-C40D063F8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60" y="2380851"/>
            <a:ext cx="11276838" cy="1280160"/>
          </a:xfrm>
          <a:prstGeom prst="rect">
            <a:avLst/>
          </a:prstGeom>
        </p:spPr>
      </p:pic>
      <p:pic>
        <p:nvPicPr>
          <p:cNvPr id="95" name="Picture 94">
            <a:extLst>
              <a:ext uri="{FF2B5EF4-FFF2-40B4-BE49-F238E27FC236}">
                <a16:creationId xmlns:a16="http://schemas.microsoft.com/office/drawing/2014/main" id="{EFE828AE-9623-2E4D-8639-56CCDBC936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527" y="2380851"/>
            <a:ext cx="11276838" cy="1280160"/>
          </a:xfrm>
          <a:prstGeom prst="rect">
            <a:avLst/>
          </a:prstGeom>
        </p:spPr>
      </p:pic>
      <p:pic>
        <p:nvPicPr>
          <p:cNvPr id="96" name="Picture 95">
            <a:extLst>
              <a:ext uri="{FF2B5EF4-FFF2-40B4-BE49-F238E27FC236}">
                <a16:creationId xmlns:a16="http://schemas.microsoft.com/office/drawing/2014/main" id="{79653C75-0890-E348-9A26-41A8C97F8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527" y="2380851"/>
            <a:ext cx="11276838" cy="1280160"/>
          </a:xfrm>
          <a:prstGeom prst="rect">
            <a:avLst/>
          </a:prstGeom>
        </p:spPr>
      </p:pic>
      <p:pic>
        <p:nvPicPr>
          <p:cNvPr id="97" name="Picture 96">
            <a:extLst>
              <a:ext uri="{FF2B5EF4-FFF2-40B4-BE49-F238E27FC236}">
                <a16:creationId xmlns:a16="http://schemas.microsoft.com/office/drawing/2014/main" id="{A96B526A-4F21-2B4C-AAF9-911ACAA36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527" y="2380851"/>
            <a:ext cx="11276838" cy="1280160"/>
          </a:xfrm>
          <a:prstGeom prst="rect">
            <a:avLst/>
          </a:prstGeom>
        </p:spPr>
      </p:pic>
      <p:pic>
        <p:nvPicPr>
          <p:cNvPr id="99" name="Picture 98">
            <a:extLst>
              <a:ext uri="{FF2B5EF4-FFF2-40B4-BE49-F238E27FC236}">
                <a16:creationId xmlns:a16="http://schemas.microsoft.com/office/drawing/2014/main" id="{C2DCBDCD-5620-5040-AC84-B7F31F470B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018" y="2380851"/>
            <a:ext cx="11276838" cy="1280160"/>
          </a:xfrm>
          <a:prstGeom prst="rect">
            <a:avLst/>
          </a:prstGeom>
        </p:spPr>
      </p:pic>
      <p:pic>
        <p:nvPicPr>
          <p:cNvPr id="101" name="Picture 100">
            <a:extLst>
              <a:ext uri="{FF2B5EF4-FFF2-40B4-BE49-F238E27FC236}">
                <a16:creationId xmlns:a16="http://schemas.microsoft.com/office/drawing/2014/main" id="{7E7FB523-32FB-8C44-9A25-AC667970E9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527" y="2379342"/>
            <a:ext cx="11276838" cy="1280160"/>
          </a:xfrm>
          <a:prstGeom prst="rect">
            <a:avLst/>
          </a:prstGeom>
        </p:spPr>
      </p:pic>
      <p:grpSp>
        <p:nvGrpSpPr>
          <p:cNvPr id="102" name="Group 101">
            <a:extLst>
              <a:ext uri="{FF2B5EF4-FFF2-40B4-BE49-F238E27FC236}">
                <a16:creationId xmlns:a16="http://schemas.microsoft.com/office/drawing/2014/main" id="{9F7C2956-2104-AF4E-BA50-D5AC8EFD4275}"/>
              </a:ext>
            </a:extLst>
          </p:cNvPr>
          <p:cNvGrpSpPr/>
          <p:nvPr/>
        </p:nvGrpSpPr>
        <p:grpSpPr>
          <a:xfrm>
            <a:off x="58153" y="1330096"/>
            <a:ext cx="1828800" cy="1085217"/>
            <a:chOff x="-271953" y="1756192"/>
            <a:chExt cx="1828800" cy="1085217"/>
          </a:xfrm>
        </p:grpSpPr>
        <p:sp>
          <p:nvSpPr>
            <p:cNvPr id="105" name="Rectangle 104">
              <a:extLst>
                <a:ext uri="{FF2B5EF4-FFF2-40B4-BE49-F238E27FC236}">
                  <a16:creationId xmlns:a16="http://schemas.microsoft.com/office/drawing/2014/main" id="{8FBFD3C0-20DE-AB43-95E7-A0A30395EE20}"/>
                </a:ext>
              </a:extLst>
            </p:cNvPr>
            <p:cNvSpPr/>
            <p:nvPr/>
          </p:nvSpPr>
          <p:spPr bwMode="auto">
            <a:xfrm>
              <a:off x="-271953" y="1756192"/>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Desktop</a:t>
              </a:r>
            </a:p>
          </p:txBody>
        </p:sp>
        <p:sp>
          <p:nvSpPr>
            <p:cNvPr id="106" name="monitor">
              <a:extLst>
                <a:ext uri="{FF2B5EF4-FFF2-40B4-BE49-F238E27FC236}">
                  <a16:creationId xmlns:a16="http://schemas.microsoft.com/office/drawing/2014/main" id="{49F23CB7-9BB5-414E-85EA-CB68DF7F8DCE}"/>
                </a:ext>
              </a:extLst>
            </p:cNvPr>
            <p:cNvSpPr>
              <a:spLocks noChangeAspect="1" noEditPoints="1"/>
            </p:cNvSpPr>
            <p:nvPr/>
          </p:nvSpPr>
          <p:spPr bwMode="auto">
            <a:xfrm>
              <a:off x="305109" y="2324343"/>
              <a:ext cx="674675" cy="5170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529BE180-901D-4B4A-9BBC-AD8408E7615B}"/>
              </a:ext>
            </a:extLst>
          </p:cNvPr>
          <p:cNvGrpSpPr/>
          <p:nvPr/>
        </p:nvGrpSpPr>
        <p:grpSpPr>
          <a:xfrm>
            <a:off x="6965399" y="1279293"/>
            <a:ext cx="1828800" cy="1103809"/>
            <a:chOff x="7014140" y="1775158"/>
            <a:chExt cx="1828800" cy="1103809"/>
          </a:xfrm>
        </p:grpSpPr>
        <p:sp>
          <p:nvSpPr>
            <p:cNvPr id="108" name="Rectangle 107">
              <a:extLst>
                <a:ext uri="{FF2B5EF4-FFF2-40B4-BE49-F238E27FC236}">
                  <a16:creationId xmlns:a16="http://schemas.microsoft.com/office/drawing/2014/main" id="{CF15F44F-AAAB-FD4F-8492-A325CD908101}"/>
                </a:ext>
              </a:extLst>
            </p:cNvPr>
            <p:cNvSpPr/>
            <p:nvPr/>
          </p:nvSpPr>
          <p:spPr bwMode="auto">
            <a:xfrm>
              <a:off x="7014140" y="1775158"/>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Gaming</a:t>
              </a:r>
            </a:p>
          </p:txBody>
        </p:sp>
        <p:sp>
          <p:nvSpPr>
            <p:cNvPr id="109" name="Game_E7FC">
              <a:extLst>
                <a:ext uri="{FF2B5EF4-FFF2-40B4-BE49-F238E27FC236}">
                  <a16:creationId xmlns:a16="http://schemas.microsoft.com/office/drawing/2014/main" id="{40BCCF4B-012C-3547-B871-84933E30DB28}"/>
                </a:ext>
              </a:extLst>
            </p:cNvPr>
            <p:cNvSpPr>
              <a:spLocks noChangeAspect="1" noEditPoints="1"/>
            </p:cNvSpPr>
            <p:nvPr/>
          </p:nvSpPr>
          <p:spPr bwMode="auto">
            <a:xfrm>
              <a:off x="7553841" y="2405676"/>
              <a:ext cx="788388" cy="473291"/>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22A3C5F1-7584-BE42-BBA1-B1E2EDC5DB5A}"/>
              </a:ext>
            </a:extLst>
          </p:cNvPr>
          <p:cNvGrpSpPr/>
          <p:nvPr/>
        </p:nvGrpSpPr>
        <p:grpSpPr>
          <a:xfrm>
            <a:off x="5247288" y="1290889"/>
            <a:ext cx="1828800" cy="1087417"/>
            <a:chOff x="5195042" y="1775158"/>
            <a:chExt cx="1828800" cy="1087417"/>
          </a:xfrm>
        </p:grpSpPr>
        <p:sp>
          <p:nvSpPr>
            <p:cNvPr id="112" name="Rectangle 111">
              <a:extLst>
                <a:ext uri="{FF2B5EF4-FFF2-40B4-BE49-F238E27FC236}">
                  <a16:creationId xmlns:a16="http://schemas.microsoft.com/office/drawing/2014/main" id="{0E2EC338-FF7B-EF4A-BB5B-13A7E0050120}"/>
                </a:ext>
              </a:extLst>
            </p:cNvPr>
            <p:cNvSpPr/>
            <p:nvPr/>
          </p:nvSpPr>
          <p:spPr bwMode="auto">
            <a:xfrm>
              <a:off x="5195042" y="1775158"/>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Mobile</a:t>
              </a:r>
            </a:p>
          </p:txBody>
        </p:sp>
        <p:sp>
          <p:nvSpPr>
            <p:cNvPr id="114" name="CellPhone_E8EA">
              <a:extLst>
                <a:ext uri="{FF2B5EF4-FFF2-40B4-BE49-F238E27FC236}">
                  <a16:creationId xmlns:a16="http://schemas.microsoft.com/office/drawing/2014/main" id="{A78F70F5-6189-6B4A-9E39-CBD77463FD14}"/>
                </a:ext>
              </a:extLst>
            </p:cNvPr>
            <p:cNvSpPr>
              <a:spLocks noChangeAspect="1" noEditPoints="1"/>
            </p:cNvSpPr>
            <p:nvPr/>
          </p:nvSpPr>
          <p:spPr bwMode="auto">
            <a:xfrm>
              <a:off x="5955841" y="2350655"/>
              <a:ext cx="307202" cy="5119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83E5038D-D83B-D448-A73A-AD8575CD158A}"/>
              </a:ext>
            </a:extLst>
          </p:cNvPr>
          <p:cNvGrpSpPr/>
          <p:nvPr/>
        </p:nvGrpSpPr>
        <p:grpSpPr>
          <a:xfrm>
            <a:off x="8653844" y="1337571"/>
            <a:ext cx="1828800" cy="1074315"/>
            <a:chOff x="8917780" y="1824004"/>
            <a:chExt cx="1828800" cy="1074315"/>
          </a:xfrm>
        </p:grpSpPr>
        <p:sp>
          <p:nvSpPr>
            <p:cNvPr id="122" name="Rectangle 121">
              <a:extLst>
                <a:ext uri="{FF2B5EF4-FFF2-40B4-BE49-F238E27FC236}">
                  <a16:creationId xmlns:a16="http://schemas.microsoft.com/office/drawing/2014/main" id="{CA842487-FA5E-1448-9982-34B41F670BCE}"/>
                </a:ext>
              </a:extLst>
            </p:cNvPr>
            <p:cNvSpPr/>
            <p:nvPr/>
          </p:nvSpPr>
          <p:spPr bwMode="auto">
            <a:xfrm>
              <a:off x="8917780" y="1824004"/>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IoT</a:t>
              </a:r>
            </a:p>
          </p:txBody>
        </p:sp>
        <p:sp>
          <p:nvSpPr>
            <p:cNvPr id="123" name="IoT">
              <a:extLst>
                <a:ext uri="{FF2B5EF4-FFF2-40B4-BE49-F238E27FC236}">
                  <a16:creationId xmlns:a16="http://schemas.microsoft.com/office/drawing/2014/main" id="{B2E63FB4-2227-8743-9599-0030ABA76B5A}"/>
                </a:ext>
              </a:extLst>
            </p:cNvPr>
            <p:cNvSpPr>
              <a:spLocks noChangeAspect="1" noEditPoints="1"/>
            </p:cNvSpPr>
            <p:nvPr/>
          </p:nvSpPr>
          <p:spPr bwMode="auto">
            <a:xfrm>
              <a:off x="9567890" y="2368892"/>
              <a:ext cx="528580" cy="52942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254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A7476E14-23AF-8643-A182-A0A99213E50F}"/>
              </a:ext>
            </a:extLst>
          </p:cNvPr>
          <p:cNvGrpSpPr/>
          <p:nvPr/>
        </p:nvGrpSpPr>
        <p:grpSpPr>
          <a:xfrm>
            <a:off x="10310575" y="1310752"/>
            <a:ext cx="1828800" cy="1097279"/>
            <a:chOff x="10662038" y="1775159"/>
            <a:chExt cx="1828800" cy="1097279"/>
          </a:xfrm>
        </p:grpSpPr>
        <p:sp>
          <p:nvSpPr>
            <p:cNvPr id="130" name="Rectangle 129">
              <a:extLst>
                <a:ext uri="{FF2B5EF4-FFF2-40B4-BE49-F238E27FC236}">
                  <a16:creationId xmlns:a16="http://schemas.microsoft.com/office/drawing/2014/main" id="{77D66EDB-1A72-D841-9C99-CDDBB2C5D4A0}"/>
                </a:ext>
              </a:extLst>
            </p:cNvPr>
            <p:cNvSpPr/>
            <p:nvPr/>
          </p:nvSpPr>
          <p:spPr bwMode="auto">
            <a:xfrm>
              <a:off x="10662038" y="1775159"/>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AI</a:t>
              </a:r>
            </a:p>
          </p:txBody>
        </p:sp>
        <p:sp>
          <p:nvSpPr>
            <p:cNvPr id="131" name="brain_2">
              <a:extLst>
                <a:ext uri="{FF2B5EF4-FFF2-40B4-BE49-F238E27FC236}">
                  <a16:creationId xmlns:a16="http://schemas.microsoft.com/office/drawing/2014/main" id="{E4F16D21-60CD-E842-AB33-ABA732BDFB2E}"/>
                </a:ext>
              </a:extLst>
            </p:cNvPr>
            <p:cNvSpPr>
              <a:spLocks noChangeAspect="1" noEditPoints="1"/>
            </p:cNvSpPr>
            <p:nvPr/>
          </p:nvSpPr>
          <p:spPr bwMode="auto">
            <a:xfrm>
              <a:off x="11167329" y="2323798"/>
              <a:ext cx="818219" cy="54864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C2A075E3-CF68-5347-90AD-06B545B7F503}"/>
              </a:ext>
            </a:extLst>
          </p:cNvPr>
          <p:cNvGrpSpPr/>
          <p:nvPr/>
        </p:nvGrpSpPr>
        <p:grpSpPr>
          <a:xfrm>
            <a:off x="1791771" y="1317244"/>
            <a:ext cx="1828800" cy="1090787"/>
            <a:chOff x="1493414" y="1752908"/>
            <a:chExt cx="1828800" cy="1090787"/>
          </a:xfrm>
        </p:grpSpPr>
        <p:sp>
          <p:nvSpPr>
            <p:cNvPr id="133" name="globe_2" title="Icon of a sphere made of lines">
              <a:extLst>
                <a:ext uri="{FF2B5EF4-FFF2-40B4-BE49-F238E27FC236}">
                  <a16:creationId xmlns:a16="http://schemas.microsoft.com/office/drawing/2014/main" id="{78420757-27A9-B74A-AA3C-0278CDE614BE}"/>
                </a:ext>
              </a:extLst>
            </p:cNvPr>
            <p:cNvSpPr>
              <a:spLocks noChangeAspect="1" noEditPoints="1"/>
            </p:cNvSpPr>
            <p:nvPr/>
          </p:nvSpPr>
          <p:spPr bwMode="auto">
            <a:xfrm>
              <a:off x="2122605" y="2266862"/>
              <a:ext cx="576833" cy="57683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66EF7BE8-97BD-0044-A336-37C9C87084B1}"/>
                </a:ext>
              </a:extLst>
            </p:cNvPr>
            <p:cNvSpPr/>
            <p:nvPr/>
          </p:nvSpPr>
          <p:spPr bwMode="auto">
            <a:xfrm>
              <a:off x="1493414" y="1752908"/>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Web</a:t>
              </a:r>
            </a:p>
          </p:txBody>
        </p:sp>
      </p:grpSp>
      <p:grpSp>
        <p:nvGrpSpPr>
          <p:cNvPr id="136" name="Group 135">
            <a:extLst>
              <a:ext uri="{FF2B5EF4-FFF2-40B4-BE49-F238E27FC236}">
                <a16:creationId xmlns:a16="http://schemas.microsoft.com/office/drawing/2014/main" id="{BBCCB748-292C-E549-8DC9-095F990C404F}"/>
              </a:ext>
            </a:extLst>
          </p:cNvPr>
          <p:cNvGrpSpPr/>
          <p:nvPr/>
        </p:nvGrpSpPr>
        <p:grpSpPr>
          <a:xfrm>
            <a:off x="3543684" y="1296910"/>
            <a:ext cx="1828800" cy="1091259"/>
            <a:chOff x="3291402" y="1755929"/>
            <a:chExt cx="1828800" cy="1091259"/>
          </a:xfrm>
        </p:grpSpPr>
        <p:sp>
          <p:nvSpPr>
            <p:cNvPr id="137" name="Rectangle 136">
              <a:extLst>
                <a:ext uri="{FF2B5EF4-FFF2-40B4-BE49-F238E27FC236}">
                  <a16:creationId xmlns:a16="http://schemas.microsoft.com/office/drawing/2014/main" id="{9B43EA03-C0A7-E54B-BB3F-025B887FE5D1}"/>
                </a:ext>
              </a:extLst>
            </p:cNvPr>
            <p:cNvSpPr/>
            <p:nvPr/>
          </p:nvSpPr>
          <p:spPr bwMode="auto">
            <a:xfrm>
              <a:off x="3291402" y="1755929"/>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Cloud</a:t>
              </a:r>
            </a:p>
          </p:txBody>
        </p:sp>
        <p:sp>
          <p:nvSpPr>
            <p:cNvPr id="138" name="cloud">
              <a:extLst>
                <a:ext uri="{FF2B5EF4-FFF2-40B4-BE49-F238E27FC236}">
                  <a16:creationId xmlns:a16="http://schemas.microsoft.com/office/drawing/2014/main" id="{B9D43FA3-8D9E-FF4E-A405-8886DA778A32}"/>
                </a:ext>
              </a:extLst>
            </p:cNvPr>
            <p:cNvSpPr>
              <a:spLocks noChangeAspect="1"/>
            </p:cNvSpPr>
            <p:nvPr/>
          </p:nvSpPr>
          <p:spPr bwMode="auto">
            <a:xfrm>
              <a:off x="3765252" y="2331724"/>
              <a:ext cx="809082" cy="5154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71B692A3-484C-F741-922F-1238AB3BBFF1}"/>
              </a:ext>
            </a:extLst>
          </p:cNvPr>
          <p:cNvGrpSpPr/>
          <p:nvPr/>
        </p:nvGrpSpPr>
        <p:grpSpPr>
          <a:xfrm>
            <a:off x="433831" y="4179764"/>
            <a:ext cx="11276838" cy="1294707"/>
            <a:chOff x="433831" y="4567502"/>
            <a:chExt cx="11276838" cy="1294707"/>
          </a:xfrm>
        </p:grpSpPr>
        <p:grpSp>
          <p:nvGrpSpPr>
            <p:cNvPr id="140" name="Group 139">
              <a:extLst>
                <a:ext uri="{FF2B5EF4-FFF2-40B4-BE49-F238E27FC236}">
                  <a16:creationId xmlns:a16="http://schemas.microsoft.com/office/drawing/2014/main" id="{24E22B7D-E606-B74A-A965-63A3416C336B}"/>
                </a:ext>
              </a:extLst>
            </p:cNvPr>
            <p:cNvGrpSpPr/>
            <p:nvPr/>
          </p:nvGrpSpPr>
          <p:grpSpPr>
            <a:xfrm>
              <a:off x="433831" y="4567502"/>
              <a:ext cx="11276838" cy="1294707"/>
              <a:chOff x="433831" y="4567502"/>
              <a:chExt cx="11276838" cy="1294707"/>
            </a:xfrm>
          </p:grpSpPr>
          <p:pic>
            <p:nvPicPr>
              <p:cNvPr id="142" name="Picture 141">
                <a:extLst>
                  <a:ext uri="{FF2B5EF4-FFF2-40B4-BE49-F238E27FC236}">
                    <a16:creationId xmlns:a16="http://schemas.microsoft.com/office/drawing/2014/main" id="{2703B2F5-365C-4F4A-AF6D-E1F63DE7E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143" name="Picture 142">
                <a:extLst>
                  <a:ext uri="{FF2B5EF4-FFF2-40B4-BE49-F238E27FC236}">
                    <a16:creationId xmlns:a16="http://schemas.microsoft.com/office/drawing/2014/main" id="{CA1F57E4-BFA6-CB47-ADC7-421C4A799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144" name="Picture 143">
                <a:extLst>
                  <a:ext uri="{FF2B5EF4-FFF2-40B4-BE49-F238E27FC236}">
                    <a16:creationId xmlns:a16="http://schemas.microsoft.com/office/drawing/2014/main" id="{987D9891-92F5-D642-9E7E-7FD4635C4A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145" name="Picture 144">
                <a:extLst>
                  <a:ext uri="{FF2B5EF4-FFF2-40B4-BE49-F238E27FC236}">
                    <a16:creationId xmlns:a16="http://schemas.microsoft.com/office/drawing/2014/main" id="{B6585C60-29CA-204F-9DE8-E0650524EE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pic>
          <p:nvPicPr>
            <p:cNvPr id="141" name="Picture 140">
              <a:extLst>
                <a:ext uri="{FF2B5EF4-FFF2-40B4-BE49-F238E27FC236}">
                  <a16:creationId xmlns:a16="http://schemas.microsoft.com/office/drawing/2014/main" id="{D462F4C9-C358-014E-A5AE-444B547A2C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sp>
        <p:nvSpPr>
          <p:cNvPr id="146" name="TextBox 145">
            <a:extLst>
              <a:ext uri="{FF2B5EF4-FFF2-40B4-BE49-F238E27FC236}">
                <a16:creationId xmlns:a16="http://schemas.microsoft.com/office/drawing/2014/main" id="{5829ABCD-7C22-264B-9A9A-E906AA7A96B8}"/>
              </a:ext>
            </a:extLst>
          </p:cNvPr>
          <p:cNvSpPr txBox="1"/>
          <p:nvPr/>
        </p:nvSpPr>
        <p:spPr>
          <a:xfrm>
            <a:off x="5527154" y="3296285"/>
            <a:ext cx="1262752" cy="126275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.NET</a:t>
            </a:r>
          </a:p>
        </p:txBody>
      </p:sp>
      <p:grpSp>
        <p:nvGrpSpPr>
          <p:cNvPr id="147" name="Group 146">
            <a:extLst>
              <a:ext uri="{FF2B5EF4-FFF2-40B4-BE49-F238E27FC236}">
                <a16:creationId xmlns:a16="http://schemas.microsoft.com/office/drawing/2014/main" id="{E4B1E724-29F9-244B-A69C-EBAA2AB2D749}"/>
              </a:ext>
            </a:extLst>
          </p:cNvPr>
          <p:cNvGrpSpPr/>
          <p:nvPr/>
        </p:nvGrpSpPr>
        <p:grpSpPr>
          <a:xfrm>
            <a:off x="-127788" y="5390448"/>
            <a:ext cx="2286000" cy="1056537"/>
            <a:chOff x="-271953" y="5352378"/>
            <a:chExt cx="2286000" cy="1056537"/>
          </a:xfrm>
        </p:grpSpPr>
        <p:sp>
          <p:nvSpPr>
            <p:cNvPr id="148" name="Graphic 93">
              <a:extLst>
                <a:ext uri="{FF2B5EF4-FFF2-40B4-BE49-F238E27FC236}">
                  <a16:creationId xmlns:a16="http://schemas.microsoft.com/office/drawing/2014/main" id="{9F0DECEC-B5C3-D547-9990-00ADF331484C}"/>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656C5F42-0E1D-8149-9472-7C5A69EA285F}"/>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Visual Studio</a:t>
              </a:r>
            </a:p>
          </p:txBody>
        </p:sp>
      </p:grpSp>
      <p:grpSp>
        <p:nvGrpSpPr>
          <p:cNvPr id="150" name="Group 149">
            <a:extLst>
              <a:ext uri="{FF2B5EF4-FFF2-40B4-BE49-F238E27FC236}">
                <a16:creationId xmlns:a16="http://schemas.microsoft.com/office/drawing/2014/main" id="{7ECF4608-AF86-584C-9E42-B65096574343}"/>
              </a:ext>
            </a:extLst>
          </p:cNvPr>
          <p:cNvGrpSpPr/>
          <p:nvPr/>
        </p:nvGrpSpPr>
        <p:grpSpPr>
          <a:xfrm>
            <a:off x="4537000" y="5370039"/>
            <a:ext cx="3185096" cy="1104565"/>
            <a:chOff x="4537000" y="5330269"/>
            <a:chExt cx="3185096" cy="1104565"/>
          </a:xfrm>
        </p:grpSpPr>
        <p:sp>
          <p:nvSpPr>
            <p:cNvPr id="151" name="Freeform 21">
              <a:extLst>
                <a:ext uri="{FF2B5EF4-FFF2-40B4-BE49-F238E27FC236}">
                  <a16:creationId xmlns:a16="http://schemas.microsoft.com/office/drawing/2014/main" id="{3050AF14-A9B7-8941-86C8-B6D04A323F9E}"/>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67D651B4-EC88-3A4F-93ED-64AD8501A216}"/>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153" name="Group 152">
            <a:extLst>
              <a:ext uri="{FF2B5EF4-FFF2-40B4-BE49-F238E27FC236}">
                <a16:creationId xmlns:a16="http://schemas.microsoft.com/office/drawing/2014/main" id="{5B05F9E0-62A0-0048-88F4-DC496BC729CC}"/>
              </a:ext>
            </a:extLst>
          </p:cNvPr>
          <p:cNvGrpSpPr/>
          <p:nvPr/>
        </p:nvGrpSpPr>
        <p:grpSpPr>
          <a:xfrm>
            <a:off x="8047875" y="5347535"/>
            <a:ext cx="2286000" cy="1085698"/>
            <a:chOff x="7762867" y="5319640"/>
            <a:chExt cx="2286000" cy="1085698"/>
          </a:xfrm>
        </p:grpSpPr>
        <p:sp>
          <p:nvSpPr>
            <p:cNvPr id="154" name="Freeform 5">
              <a:extLst>
                <a:ext uri="{FF2B5EF4-FFF2-40B4-BE49-F238E27FC236}">
                  <a16:creationId xmlns:a16="http://schemas.microsoft.com/office/drawing/2014/main" id="{3C030D11-6342-5148-8EE8-3EAD9AA3BD4F}"/>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48804444-CF30-9E48-966D-0B43FA2FA0C8}"/>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Command Line</a:t>
              </a:r>
            </a:p>
          </p:txBody>
        </p:sp>
      </p:grpSp>
      <p:grpSp>
        <p:nvGrpSpPr>
          <p:cNvPr id="156" name="Group 155">
            <a:extLst>
              <a:ext uri="{FF2B5EF4-FFF2-40B4-BE49-F238E27FC236}">
                <a16:creationId xmlns:a16="http://schemas.microsoft.com/office/drawing/2014/main" id="{E9D8F2F6-180B-EB45-ABD0-767CB8C0EE52}"/>
              </a:ext>
            </a:extLst>
          </p:cNvPr>
          <p:cNvGrpSpPr/>
          <p:nvPr/>
        </p:nvGrpSpPr>
        <p:grpSpPr>
          <a:xfrm>
            <a:off x="10075299" y="5347385"/>
            <a:ext cx="2286000" cy="1087006"/>
            <a:chOff x="10170299" y="5295740"/>
            <a:chExt cx="2286000" cy="1087006"/>
          </a:xfrm>
        </p:grpSpPr>
        <p:grpSp>
          <p:nvGrpSpPr>
            <p:cNvPr id="157" name="Group 156">
              <a:extLst>
                <a:ext uri="{FF2B5EF4-FFF2-40B4-BE49-F238E27FC236}">
                  <a16:creationId xmlns:a16="http://schemas.microsoft.com/office/drawing/2014/main" id="{CC0BEE56-206D-6841-B2E1-04DA3059FC50}"/>
                </a:ext>
              </a:extLst>
            </p:cNvPr>
            <p:cNvGrpSpPr/>
            <p:nvPr/>
          </p:nvGrpSpPr>
          <p:grpSpPr>
            <a:xfrm>
              <a:off x="10913736" y="5295740"/>
              <a:ext cx="799126" cy="417934"/>
              <a:chOff x="9891406" y="4601803"/>
              <a:chExt cx="1124772" cy="588243"/>
            </a:xfrm>
          </p:grpSpPr>
          <p:sp>
            <p:nvSpPr>
              <p:cNvPr id="159" name="Freeform 13" title="Icon of a cloud">
                <a:extLst>
                  <a:ext uri="{FF2B5EF4-FFF2-40B4-BE49-F238E27FC236}">
                    <a16:creationId xmlns:a16="http://schemas.microsoft.com/office/drawing/2014/main" id="{8F2C118F-D88C-C349-A87A-B34FFF097D14}"/>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0" name="Freeform 6">
                <a:extLst>
                  <a:ext uri="{FF2B5EF4-FFF2-40B4-BE49-F238E27FC236}">
                    <a16:creationId xmlns:a16="http://schemas.microsoft.com/office/drawing/2014/main" id="{B6307CA9-B684-5A4A-B0BE-00442ACC1CA3}"/>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1" name="Freeform 7">
                <a:extLst>
                  <a:ext uri="{FF2B5EF4-FFF2-40B4-BE49-F238E27FC236}">
                    <a16:creationId xmlns:a16="http://schemas.microsoft.com/office/drawing/2014/main" id="{9D94D6EA-E600-664B-8877-5854C372D18B}"/>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2" name="Line 8">
                <a:extLst>
                  <a:ext uri="{FF2B5EF4-FFF2-40B4-BE49-F238E27FC236}">
                    <a16:creationId xmlns:a16="http://schemas.microsoft.com/office/drawing/2014/main" id="{87E24A4F-CC36-DC4C-A5DC-A4E40FF5E0D8}"/>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3" name="Line 10">
                <a:extLst>
                  <a:ext uri="{FF2B5EF4-FFF2-40B4-BE49-F238E27FC236}">
                    <a16:creationId xmlns:a16="http://schemas.microsoft.com/office/drawing/2014/main" id="{E2A65ECF-BC4D-1A43-88CC-894B0DA12ED7}"/>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4" name="Line 13">
                <a:extLst>
                  <a:ext uri="{FF2B5EF4-FFF2-40B4-BE49-F238E27FC236}">
                    <a16:creationId xmlns:a16="http://schemas.microsoft.com/office/drawing/2014/main" id="{13869971-8A9E-0E41-B2CC-7E9FAC20C471}"/>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5" name="Freeform 14">
                <a:extLst>
                  <a:ext uri="{FF2B5EF4-FFF2-40B4-BE49-F238E27FC236}">
                    <a16:creationId xmlns:a16="http://schemas.microsoft.com/office/drawing/2014/main" id="{398FDB86-1BBD-E547-B657-2FDB8758DC9A}"/>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FED69E58-9C04-3547-8F8C-F81A558977B3}"/>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grpSp>
        <p:sp>
          <p:nvSpPr>
            <p:cNvPr id="158" name="Rectangle 157">
              <a:extLst>
                <a:ext uri="{FF2B5EF4-FFF2-40B4-BE49-F238E27FC236}">
                  <a16:creationId xmlns:a16="http://schemas.microsoft.com/office/drawing/2014/main" id="{40BFA74E-0A1B-4843-8F23-9B0A46984E17}"/>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Semibold"/>
                  <a:ea typeface="+mn-ea"/>
                  <a:cs typeface="Segoe UI" panose="020B0502040204020203" pitchFamily="34" charset="0"/>
                </a:rPr>
                <a:t>Your </a:t>
              </a: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editor</a:t>
              </a:r>
            </a:p>
          </p:txBody>
        </p:sp>
      </p:grpSp>
      <p:grpSp>
        <p:nvGrpSpPr>
          <p:cNvPr id="167" name="Group 166">
            <a:extLst>
              <a:ext uri="{FF2B5EF4-FFF2-40B4-BE49-F238E27FC236}">
                <a16:creationId xmlns:a16="http://schemas.microsoft.com/office/drawing/2014/main" id="{FA1438E2-4E88-FD45-BF74-C492DCBFF6AB}"/>
              </a:ext>
            </a:extLst>
          </p:cNvPr>
          <p:cNvGrpSpPr/>
          <p:nvPr/>
        </p:nvGrpSpPr>
        <p:grpSpPr>
          <a:xfrm>
            <a:off x="1642608" y="5281268"/>
            <a:ext cx="3185096" cy="1198879"/>
            <a:chOff x="1734996" y="5241498"/>
            <a:chExt cx="3185096" cy="1198879"/>
          </a:xfrm>
        </p:grpSpPr>
        <p:sp>
          <p:nvSpPr>
            <p:cNvPr id="168" name="Rectangle 167">
              <a:extLst>
                <a:ext uri="{FF2B5EF4-FFF2-40B4-BE49-F238E27FC236}">
                  <a16:creationId xmlns:a16="http://schemas.microsoft.com/office/drawing/2014/main" id="{C927A5CC-9DB1-ED4A-84E8-333BCAB80CC9}"/>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Visual Studio for Mac</a:t>
              </a:r>
            </a:p>
          </p:txBody>
        </p:sp>
        <p:pic>
          <p:nvPicPr>
            <p:cNvPr id="169" name="Picture 168">
              <a:extLst>
                <a:ext uri="{FF2B5EF4-FFF2-40B4-BE49-F238E27FC236}">
                  <a16:creationId xmlns:a16="http://schemas.microsoft.com/office/drawing/2014/main" id="{1FD9F141-E613-C94C-B00F-1F05451F43B6}"/>
                </a:ext>
              </a:extLst>
            </p:cNvPr>
            <p:cNvPicPr>
              <a:picLocks noChangeAspect="1"/>
            </p:cNvPicPr>
            <p:nvPr/>
          </p:nvPicPr>
          <p:blipFill>
            <a:blip r:embed="rId10">
              <a:biLevel thresh="25000"/>
              <a:extLst>
                <a:ext uri="{BEBA8EAE-BF5A-486C-A8C5-ECC9F3942E4B}">
                  <a14:imgProps xmlns:a14="http://schemas.microsoft.com/office/drawing/2010/main">
                    <a14:imgLayer r:embed="rId11">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170" name="Rectangle 169">
            <a:extLst>
              <a:ext uri="{FF2B5EF4-FFF2-40B4-BE49-F238E27FC236}">
                <a16:creationId xmlns:a16="http://schemas.microsoft.com/office/drawing/2014/main" id="{6514680C-0B58-7F41-A2AC-33D319F15528}"/>
              </a:ext>
            </a:extLst>
          </p:cNvPr>
          <p:cNvSpPr/>
          <p:nvPr/>
        </p:nvSpPr>
        <p:spPr bwMode="auto">
          <a:xfrm>
            <a:off x="6936215" y="4804346"/>
            <a:ext cx="1453611" cy="654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51F7F24B-1A0F-3B44-BA13-48D6F3F559B6}"/>
              </a:ext>
            </a:extLst>
          </p:cNvPr>
          <p:cNvSpPr/>
          <p:nvPr/>
        </p:nvSpPr>
        <p:spPr bwMode="auto">
          <a:xfrm>
            <a:off x="3790039" y="4789799"/>
            <a:ext cx="1453611" cy="654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09287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250"/>
                                        <p:tgtEl>
                                          <p:spTgt spid="9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down)">
                                      <p:cBhvr>
                                        <p:cTn id="15" dur="250"/>
                                        <p:tgtEl>
                                          <p:spTgt spid="9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down)">
                                      <p:cBhvr>
                                        <p:cTn id="23" dur="250"/>
                                        <p:tgtEl>
                                          <p:spTgt spid="95"/>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wipe(down)">
                                      <p:cBhvr>
                                        <p:cTn id="31" dur="250"/>
                                        <p:tgtEl>
                                          <p:spTgt spid="96"/>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500"/>
                                        <p:tgtEl>
                                          <p:spTgt spid="111"/>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down)">
                                      <p:cBhvr>
                                        <p:cTn id="39" dur="250"/>
                                        <p:tgtEl>
                                          <p:spTgt spid="97"/>
                                        </p:tgtEl>
                                      </p:cBhvr>
                                    </p:animEffect>
                                  </p:childTnLst>
                                </p:cTn>
                              </p:par>
                            </p:childTnLst>
                          </p:cTn>
                        </p:par>
                        <p:par>
                          <p:cTn id="40" fill="hold">
                            <p:stCondLst>
                              <p:cond delay="375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wipe(down)">
                                      <p:cBhvr>
                                        <p:cTn id="47" dur="250"/>
                                        <p:tgtEl>
                                          <p:spTgt spid="99"/>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left)">
                                      <p:cBhvr>
                                        <p:cTn id="55" dur="250"/>
                                        <p:tgtEl>
                                          <p:spTgt spid="101"/>
                                        </p:tgtEl>
                                      </p:cBhvr>
                                    </p:animEffect>
                                  </p:childTnLst>
                                </p:cTn>
                              </p:par>
                            </p:childTnLst>
                          </p:cTn>
                        </p:par>
                        <p:par>
                          <p:cTn id="56" fill="hold">
                            <p:stCondLst>
                              <p:cond delay="5250"/>
                            </p:stCondLst>
                            <p:childTnLst>
                              <p:par>
                                <p:cTn id="57" presetID="10" presetClass="entr" presetSubtype="0" fill="hold" nodeType="after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500"/>
                                        <p:tgtEl>
                                          <p:spTgt spid="1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wipe(up)">
                                      <p:cBhvr>
                                        <p:cTn id="64" dur="500"/>
                                        <p:tgtEl>
                                          <p:spTgt spid="139"/>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fade">
                                      <p:cBhvr>
                                        <p:cTn id="68" dur="500"/>
                                        <p:tgtEl>
                                          <p:spTgt spid="156"/>
                                        </p:tgtEl>
                                      </p:cBhvr>
                                    </p:animEffect>
                                  </p:childTnLst>
                                </p:cTn>
                              </p:par>
                              <p:par>
                                <p:cTn id="69" presetID="10" presetClass="entr" presetSubtype="0" fill="hold"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fade">
                                      <p:cBhvr>
                                        <p:cTn id="71" dur="500"/>
                                        <p:tgtEl>
                                          <p:spTgt spid="153"/>
                                        </p:tgtEl>
                                      </p:cBhvr>
                                    </p:animEffect>
                                  </p:childTnLst>
                                </p:cTn>
                              </p:par>
                              <p:par>
                                <p:cTn id="72" presetID="10" presetClass="entr" presetSubtype="0"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fade">
                                      <p:cBhvr>
                                        <p:cTn id="74" dur="500"/>
                                        <p:tgtEl>
                                          <p:spTgt spid="150"/>
                                        </p:tgtEl>
                                      </p:cBhvr>
                                    </p:animEffect>
                                  </p:childTnLst>
                                </p:cTn>
                              </p:par>
                              <p:par>
                                <p:cTn id="75" presetID="10" presetClass="entr" presetSubtype="0" fill="hold" nodeType="withEffect">
                                  <p:stCondLst>
                                    <p:cond delay="0"/>
                                  </p:stCondLst>
                                  <p:childTnLst>
                                    <p:set>
                                      <p:cBhvr>
                                        <p:cTn id="76" dur="1" fill="hold">
                                          <p:stCondLst>
                                            <p:cond delay="0"/>
                                          </p:stCondLst>
                                        </p:cTn>
                                        <p:tgtEl>
                                          <p:spTgt spid="167"/>
                                        </p:tgtEl>
                                        <p:attrNameLst>
                                          <p:attrName>style.visibility</p:attrName>
                                        </p:attrNameLst>
                                      </p:cBhvr>
                                      <p:to>
                                        <p:strVal val="visible"/>
                                      </p:to>
                                    </p:set>
                                    <p:animEffect transition="in" filter="fade">
                                      <p:cBhvr>
                                        <p:cTn id="77" dur="500"/>
                                        <p:tgtEl>
                                          <p:spTgt spid="167"/>
                                        </p:tgtEl>
                                      </p:cBhvr>
                                    </p:animEffect>
                                  </p:childTnLst>
                                </p:cTn>
                              </p:par>
                              <p:par>
                                <p:cTn id="78" presetID="10" presetClass="entr" presetSubtype="0" fill="hold" nodeType="withEffect">
                                  <p:stCondLst>
                                    <p:cond delay="0"/>
                                  </p:stCondLst>
                                  <p:childTnLst>
                                    <p:set>
                                      <p:cBhvr>
                                        <p:cTn id="79" dur="1" fill="hold">
                                          <p:stCondLst>
                                            <p:cond delay="0"/>
                                          </p:stCondLst>
                                        </p:cTn>
                                        <p:tgtEl>
                                          <p:spTgt spid="147"/>
                                        </p:tgtEl>
                                        <p:attrNameLst>
                                          <p:attrName>style.visibility</p:attrName>
                                        </p:attrNameLst>
                                      </p:cBhvr>
                                      <p:to>
                                        <p:strVal val="visible"/>
                                      </p:to>
                                    </p:set>
                                    <p:animEffect transition="in" filter="fade">
                                      <p:cBhvr>
                                        <p:cTn id="80"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Placeholder 4">
            <a:extLst>
              <a:ext uri="{FF2B5EF4-FFF2-40B4-BE49-F238E27FC236}">
                <a16:creationId xmlns:a16="http://schemas.microsoft.com/office/drawing/2014/main" id="{E9DDF941-CF2C-B74F-91A1-0067811A93B0}"/>
              </a:ext>
            </a:extLst>
          </p:cNvPr>
          <p:cNvSpPr>
            <a:spLocks noGrp="1"/>
          </p:cNvSpPr>
          <p:nvPr>
            <p:ph type="body" sz="quarter" idx="12"/>
          </p:nvPr>
        </p:nvSpPr>
        <p:spPr>
          <a:xfrm>
            <a:off x="365761" y="409301"/>
            <a:ext cx="8992248" cy="1923425"/>
          </a:xfrm>
        </p:spPr>
        <p:txBody>
          <a:bodyPr/>
          <a:lstStyle/>
          <a:p>
            <a:r>
              <a:rPr lang="en-US">
                <a:solidFill>
                  <a:schemeClr val="accent1"/>
                </a:solidFill>
              </a:rPr>
              <a:t>.NET</a:t>
            </a:r>
          </a:p>
        </p:txBody>
      </p:sp>
      <p:sp>
        <p:nvSpPr>
          <p:cNvPr id="64" name="Text Placeholder 3">
            <a:extLst>
              <a:ext uri="{FF2B5EF4-FFF2-40B4-BE49-F238E27FC236}">
                <a16:creationId xmlns:a16="http://schemas.microsoft.com/office/drawing/2014/main" id="{2B960045-D8E8-F241-B120-1F6B89FB51CB}"/>
              </a:ext>
            </a:extLst>
          </p:cNvPr>
          <p:cNvSpPr txBox="1">
            <a:spLocks/>
          </p:cNvSpPr>
          <p:nvPr/>
        </p:nvSpPr>
        <p:spPr>
          <a:xfrm>
            <a:off x="365760" y="961529"/>
            <a:ext cx="11390811"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Open source &amp; cross platform</a:t>
            </a:r>
          </a:p>
        </p:txBody>
      </p:sp>
      <p:sp>
        <p:nvSpPr>
          <p:cNvPr id="65" name="TextBox 64">
            <a:extLst>
              <a:ext uri="{FF2B5EF4-FFF2-40B4-BE49-F238E27FC236}">
                <a16:creationId xmlns:a16="http://schemas.microsoft.com/office/drawing/2014/main" id="{279B266E-297C-FB4E-95F9-4ACBC6D8B6E5}"/>
              </a:ext>
            </a:extLst>
          </p:cNvPr>
          <p:cNvSpPr txBox="1"/>
          <p:nvPr/>
        </p:nvSpPr>
        <p:spPr>
          <a:xfrm>
            <a:off x="2652574" y="5013949"/>
            <a:ext cx="2803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3">
                    <a:lumMod val="75000"/>
                  </a:schemeClr>
                </a:solidFill>
                <a:effectLst/>
                <a:uLnTx/>
                <a:uFillTx/>
                <a:latin typeface="Segoe UI"/>
                <a:ea typeface="+mn-ea"/>
                <a:cs typeface="+mn-cs"/>
              </a:rPr>
              <a:t>.NET Core</a:t>
            </a:r>
            <a:r>
              <a:rPr kumimoji="0" lang="en-US" sz="2000" b="0" i="0" u="none" strike="noStrike" kern="1200" cap="none" spc="0" normalizeH="0" noProof="0">
                <a:ln>
                  <a:noFill/>
                </a:ln>
                <a:solidFill>
                  <a:schemeClr val="accent3">
                    <a:lumMod val="75000"/>
                  </a:schemeClr>
                </a:solidFill>
                <a:effectLst/>
                <a:uLnTx/>
                <a:uFillTx/>
                <a:latin typeface="Segoe UI"/>
                <a:ea typeface="+mn-ea"/>
                <a:cs typeface="+mn-cs"/>
              </a:rPr>
              <a:t> </a:t>
            </a:r>
            <a:r>
              <a:rPr kumimoji="0" lang="en-US" sz="2000" b="0" i="0" u="none" strike="noStrike" kern="1200" cap="none" spc="0" normalizeH="0" baseline="0" noProof="0">
                <a:ln>
                  <a:noFill/>
                </a:ln>
                <a:solidFill>
                  <a:schemeClr val="accent3">
                    <a:lumMod val="75000"/>
                  </a:schemeClr>
                </a:solidFill>
                <a:effectLst/>
                <a:uLnTx/>
                <a:uFillTx/>
                <a:latin typeface="Segoe UI"/>
                <a:ea typeface="+mn-ea"/>
                <a:cs typeface="+mn-cs"/>
              </a:rPr>
              <a:t>developers</a:t>
            </a:r>
          </a:p>
        </p:txBody>
      </p:sp>
      <p:sp>
        <p:nvSpPr>
          <p:cNvPr id="66" name="Oval 65">
            <a:extLst>
              <a:ext uri="{FF2B5EF4-FFF2-40B4-BE49-F238E27FC236}">
                <a16:creationId xmlns:a16="http://schemas.microsoft.com/office/drawing/2014/main" id="{8386E0B8-1B42-6942-AB67-F820141584E3}"/>
              </a:ext>
            </a:extLst>
          </p:cNvPr>
          <p:cNvSpPr/>
          <p:nvPr/>
        </p:nvSpPr>
        <p:spPr>
          <a:xfrm>
            <a:off x="2850282" y="2298446"/>
            <a:ext cx="2515298" cy="251529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750K</a:t>
            </a:r>
          </a:p>
        </p:txBody>
      </p:sp>
      <p:sp>
        <p:nvSpPr>
          <p:cNvPr id="67" name="TextBox 66">
            <a:extLst>
              <a:ext uri="{FF2B5EF4-FFF2-40B4-BE49-F238E27FC236}">
                <a16:creationId xmlns:a16="http://schemas.microsoft.com/office/drawing/2014/main" id="{B38C73D9-431B-F74C-9C6A-4FB0D0179A89}"/>
              </a:ext>
            </a:extLst>
          </p:cNvPr>
          <p:cNvSpPr txBox="1"/>
          <p:nvPr/>
        </p:nvSpPr>
        <p:spPr>
          <a:xfrm>
            <a:off x="6630725" y="5013949"/>
            <a:ext cx="26636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3">
                    <a:lumMod val="75000"/>
                  </a:schemeClr>
                </a:solidFill>
                <a:effectLst/>
                <a:uLnTx/>
                <a:uFillTx/>
                <a:latin typeface="Segoe UI"/>
                <a:ea typeface="+mn-ea"/>
                <a:cs typeface="+mn-cs"/>
              </a:rPr>
              <a:t>New .NET developers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3">
                    <a:lumMod val="75000"/>
                  </a:schemeClr>
                </a:solidFill>
                <a:effectLst/>
                <a:uLnTx/>
                <a:uFillTx/>
                <a:latin typeface="Segoe UI"/>
                <a:ea typeface="+mn-ea"/>
                <a:cs typeface="+mn-cs"/>
              </a:rPr>
              <a:t>in last year</a:t>
            </a:r>
          </a:p>
        </p:txBody>
      </p:sp>
      <p:sp>
        <p:nvSpPr>
          <p:cNvPr id="68" name="Oval 67">
            <a:extLst>
              <a:ext uri="{FF2B5EF4-FFF2-40B4-BE49-F238E27FC236}">
                <a16:creationId xmlns:a16="http://schemas.microsoft.com/office/drawing/2014/main" id="{79B7F03A-615F-EC41-A5AF-BF3CE91EBAC5}"/>
              </a:ext>
            </a:extLst>
          </p:cNvPr>
          <p:cNvSpPr/>
          <p:nvPr/>
        </p:nvSpPr>
        <p:spPr>
          <a:xfrm>
            <a:off x="6704910" y="2298446"/>
            <a:ext cx="2515298" cy="251529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+1M</a:t>
            </a:r>
          </a:p>
        </p:txBody>
      </p:sp>
    </p:spTree>
    <p:extLst>
      <p:ext uri="{BB962C8B-B14F-4D97-AF65-F5344CB8AC3E}">
        <p14:creationId xmlns:p14="http://schemas.microsoft.com/office/powerpoint/2010/main" val="36143365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p:bldP spid="6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5760" y="409302"/>
            <a:ext cx="4737463" cy="641285"/>
          </a:xfrm>
        </p:spPr>
        <p:txBody>
          <a:bodyPr/>
          <a:lstStyle/>
          <a:p>
            <a:r>
              <a:rPr lang="en-US">
                <a:solidFill>
                  <a:schemeClr val="accent1"/>
                </a:solidFill>
              </a:rPr>
              <a:t>.NET</a:t>
            </a:r>
            <a:endParaRPr lang="en-US"/>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365761" y="2212703"/>
            <a:ext cx="4274334" cy="3961674"/>
          </a:xfrm>
        </p:spPr>
        <p:txBody>
          <a:bodyPr>
            <a:normAutofit/>
          </a:bodyPr>
          <a:lstStyle/>
          <a:p>
            <a:pPr>
              <a:lnSpc>
                <a:spcPct val="150000"/>
              </a:lnSpc>
            </a:pPr>
            <a:r>
              <a:rPr lang="en-US"/>
              <a:t>“Using the same-size server, we were able to go from 1,000 requests per second per node with Node.js to 20,000 requests per second with .NET Core.“ — </a:t>
            </a:r>
            <a:r>
              <a:rPr lang="en-US" err="1"/>
              <a:t>Raygun</a:t>
            </a:r>
            <a:endParaRPr lang="en-US"/>
          </a:p>
          <a:p>
            <a:pPr>
              <a:lnSpc>
                <a:spcPct val="150000"/>
              </a:lnSpc>
            </a:pPr>
            <a:endParaRPr lang="en-US"/>
          </a:p>
          <a:p>
            <a:pPr>
              <a:lnSpc>
                <a:spcPct val="150000"/>
              </a:lnSpc>
            </a:pPr>
            <a:endParaRPr lang="en-US"/>
          </a:p>
          <a:p>
            <a:pPr>
              <a:lnSpc>
                <a:spcPct val="150000"/>
              </a:lnSpc>
            </a:pPr>
            <a:endParaRPr lang="en-US"/>
          </a:p>
          <a:p>
            <a:pPr>
              <a:lnSpc>
                <a:spcPct val="150000"/>
              </a:lnSpc>
            </a:pPr>
            <a:endParaRPr lang="en-US"/>
          </a:p>
          <a:p>
            <a:pPr>
              <a:lnSpc>
                <a:spcPct val="150000"/>
              </a:lnSpc>
            </a:pPr>
            <a:r>
              <a:rPr lang="en-US" sz="1200">
                <a:hlinkClick r:id="rId3"/>
              </a:rPr>
              <a:t>www.dot.net/customers</a:t>
            </a:r>
            <a:r>
              <a:rPr lang="en-US" sz="1200"/>
              <a:t>    </a:t>
            </a:r>
          </a:p>
        </p:txBody>
      </p:sp>
      <p:sp>
        <p:nvSpPr>
          <p:cNvPr id="4" name="Text Placeholder 3">
            <a:extLst>
              <a:ext uri="{FF2B5EF4-FFF2-40B4-BE49-F238E27FC236}">
                <a16:creationId xmlns:a16="http://schemas.microsoft.com/office/drawing/2014/main" id="{B43C3584-5BE5-2C4D-A37D-85AF75ED006B}"/>
              </a:ext>
            </a:extLst>
          </p:cNvPr>
          <p:cNvSpPr>
            <a:spLocks noGrp="1"/>
          </p:cNvSpPr>
          <p:nvPr>
            <p:ph type="body" sz="quarter" idx="11"/>
          </p:nvPr>
        </p:nvSpPr>
        <p:spPr>
          <a:xfrm>
            <a:off x="365761" y="1050586"/>
            <a:ext cx="2912460" cy="674751"/>
          </a:xfrm>
        </p:spPr>
        <p:txBody>
          <a:bodyPr>
            <a:normAutofit/>
          </a:bodyPr>
          <a:lstStyle/>
          <a:p>
            <a:r>
              <a:rPr lang="en-US"/>
              <a:t>Faster than any popular framework</a:t>
            </a:r>
          </a:p>
        </p:txBody>
      </p:sp>
      <p:sp>
        <p:nvSpPr>
          <p:cNvPr id="10" name="Rectangle 9">
            <a:extLst>
              <a:ext uri="{FF2B5EF4-FFF2-40B4-BE49-F238E27FC236}">
                <a16:creationId xmlns:a16="http://schemas.microsoft.com/office/drawing/2014/main" id="{48B8A118-5574-BC49-94BD-7090FF6A7DCB}"/>
              </a:ext>
            </a:extLst>
          </p:cNvPr>
          <p:cNvSpPr/>
          <p:nvPr/>
        </p:nvSpPr>
        <p:spPr>
          <a:xfrm>
            <a:off x="336576" y="6125739"/>
            <a:ext cx="12192000" cy="276999"/>
          </a:xfrm>
          <a:prstGeom prst="rect">
            <a:avLst/>
          </a:prstGeom>
        </p:spPr>
        <p:txBody>
          <a:bodyPr wrap="square">
            <a:spAutoFit/>
          </a:bodyPr>
          <a:lstStyle/>
          <a:p>
            <a:r>
              <a:rPr lang="en-US" sz="1200">
                <a:solidFill>
                  <a:srgbClr val="999999"/>
                </a:solidFill>
              </a:rPr>
              <a:t>Data sourced from official tests available at </a:t>
            </a:r>
            <a:r>
              <a:rPr lang="en-US" sz="1200" u="sng">
                <a:solidFill>
                  <a:srgbClr val="512BD4"/>
                </a:solidFill>
                <a:hlinkClick r:id="rId4"/>
              </a:rPr>
              <a:t>TechEmpower Round 16</a:t>
            </a:r>
            <a:r>
              <a:rPr lang="en-US" sz="1200">
                <a:solidFill>
                  <a:srgbClr val="999999"/>
                </a:solidFill>
              </a:rPr>
              <a:t>.</a:t>
            </a:r>
            <a:endParaRPr lang="en-US" sz="1200"/>
          </a:p>
        </p:txBody>
      </p:sp>
      <p:pic>
        <p:nvPicPr>
          <p:cNvPr id="11" name="Graphic 10">
            <a:extLst>
              <a:ext uri="{FF2B5EF4-FFF2-40B4-BE49-F238E27FC236}">
                <a16:creationId xmlns:a16="http://schemas.microsoft.com/office/drawing/2014/main" id="{CC6C027D-761B-2B47-96BF-B6DBB6444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3552" y="1725337"/>
            <a:ext cx="6271947" cy="2958465"/>
          </a:xfrm>
          <a:prstGeom prst="rect">
            <a:avLst/>
          </a:prstGeom>
        </p:spPr>
      </p:pic>
    </p:spTree>
    <p:extLst>
      <p:ext uri="{BB962C8B-B14F-4D97-AF65-F5344CB8AC3E}">
        <p14:creationId xmlns:p14="http://schemas.microsoft.com/office/powerpoint/2010/main" val="244969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5000"/>
                    </a14:imgEffect>
                  </a14:imgLayer>
                </a14:imgProps>
              </a:ext>
            </a:extLst>
          </a:blip>
          <a:srcRect/>
          <a:stretch>
            <a:fillRect l="-54000" r="-54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5B64BF-7155-C740-8594-6044E653838E}"/>
              </a:ext>
            </a:extLst>
          </p:cNvPr>
          <p:cNvSpPr txBox="1"/>
          <p:nvPr/>
        </p:nvSpPr>
        <p:spPr>
          <a:xfrm>
            <a:off x="618349" y="2625866"/>
            <a:ext cx="4270266" cy="1661993"/>
          </a:xfrm>
          <a:prstGeom prst="rect">
            <a:avLst/>
          </a:prstGeom>
        </p:spPr>
        <p:txBody>
          <a:bodyPr vert="horz" lIns="91440" tIns="45720" rIns="91440" bIns="45720" rtlCol="0" anchor="ctr" anchorCtr="0">
            <a:noAutofit/>
          </a:bodyPr>
          <a:lstStyle>
            <a:lvl1pPr indent="0">
              <a:lnSpc>
                <a:spcPct val="90000"/>
              </a:lnSpc>
              <a:spcBef>
                <a:spcPts val="1000"/>
              </a:spcBef>
              <a:buFont typeface="Arial" panose="020B0604020202020204" pitchFamily="34" charset="0"/>
              <a:buNone/>
              <a:defRPr sz="6000" b="1" i="0" spc="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.NET open source </a:t>
            </a:r>
            <a:br>
              <a:rPr lang="en-US"/>
            </a:br>
            <a:r>
              <a:rPr lang="en-US"/>
              <a:t>momentum</a:t>
            </a:r>
          </a:p>
        </p:txBody>
      </p:sp>
      <p:sp>
        <p:nvSpPr>
          <p:cNvPr id="5" name="Rectangle 4">
            <a:extLst>
              <a:ext uri="{FF2B5EF4-FFF2-40B4-BE49-F238E27FC236}">
                <a16:creationId xmlns:a16="http://schemas.microsoft.com/office/drawing/2014/main" id="{2F97622D-DBDC-4047-8E34-60443C8EAFA2}"/>
              </a:ext>
            </a:extLst>
          </p:cNvPr>
          <p:cNvSpPr/>
          <p:nvPr/>
        </p:nvSpPr>
        <p:spPr bwMode="auto">
          <a:xfrm>
            <a:off x="6906136"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800">
                <a:gradFill>
                  <a:gsLst>
                    <a:gs pos="0">
                      <a:srgbClr val="FFFFFF"/>
                    </a:gs>
                    <a:gs pos="100000">
                      <a:srgbClr val="FFFFFF"/>
                    </a:gs>
                  </a:gsLst>
                  <a:lin ang="5400000" scaled="0"/>
                </a:gradFill>
                <a:latin typeface="Segoe UI Semibold"/>
                <a:cs typeface="Segoe UI" pitchFamily="34" charset="0"/>
              </a:rPr>
              <a:t>61,000+</a:t>
            </a:r>
            <a:br>
              <a:rPr lang="en-US" sz="4800">
                <a:gradFill>
                  <a:gsLst>
                    <a:gs pos="0">
                      <a:srgbClr val="FFFFFF"/>
                    </a:gs>
                    <a:gs pos="100000">
                      <a:srgbClr val="FFFFFF"/>
                    </a:gs>
                  </a:gsLst>
                  <a:lin ang="5400000" scaled="0"/>
                </a:gradFill>
                <a:latin typeface="Segoe UI Semibold"/>
                <a:cs typeface="Segoe UI" pitchFamily="34" charset="0"/>
              </a:rPr>
            </a:br>
            <a:r>
              <a:rPr lang="en-US" sz="2000">
                <a:gradFill>
                  <a:gsLst>
                    <a:gs pos="0">
                      <a:srgbClr val="FFFFFF"/>
                    </a:gs>
                    <a:gs pos="100000">
                      <a:srgbClr val="FFFFFF"/>
                    </a:gs>
                  </a:gsLst>
                  <a:lin ang="5400000" scaled="0"/>
                </a:gradFill>
                <a:latin typeface="Segoe UI Semibold"/>
                <a:cs typeface="Segoe UI" pitchFamily="34" charset="0"/>
              </a:rPr>
              <a:t>accepted PRs from community</a:t>
            </a:r>
          </a:p>
        </p:txBody>
      </p:sp>
      <p:sp>
        <p:nvSpPr>
          <p:cNvPr id="7" name="Rectangle 6">
            <a:extLst>
              <a:ext uri="{FF2B5EF4-FFF2-40B4-BE49-F238E27FC236}">
                <a16:creationId xmlns:a16="http://schemas.microsoft.com/office/drawing/2014/main" id="{639D5361-F565-FC42-B733-CDD6398BC5F2}"/>
              </a:ext>
            </a:extLst>
          </p:cNvPr>
          <p:cNvSpPr/>
          <p:nvPr/>
        </p:nvSpPr>
        <p:spPr bwMode="auto">
          <a:xfrm>
            <a:off x="7363336"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8" name="Picture 7">
            <a:extLst>
              <a:ext uri="{FF2B5EF4-FFF2-40B4-BE49-F238E27FC236}">
                <a16:creationId xmlns:a16="http://schemas.microsoft.com/office/drawing/2014/main" id="{263A562D-C21F-224B-A758-FCC4AE23DD56}"/>
              </a:ext>
            </a:extLst>
          </p:cNvPr>
          <p:cNvPicPr>
            <a:picLocks noChangeAspect="1"/>
          </p:cNvPicPr>
          <p:nvPr/>
        </p:nvPicPr>
        <p:blipFill>
          <a:blip r:embed="rId5"/>
          <a:stretch>
            <a:fillRect/>
          </a:stretch>
        </p:blipFill>
        <p:spPr>
          <a:xfrm>
            <a:off x="5050296" y="2432020"/>
            <a:ext cx="1974671" cy="1855839"/>
          </a:xfrm>
          <a:prstGeom prst="rect">
            <a:avLst/>
          </a:prstGeom>
        </p:spPr>
      </p:pic>
    </p:spTree>
    <p:extLst>
      <p:ext uri="{BB962C8B-B14F-4D97-AF65-F5344CB8AC3E}">
        <p14:creationId xmlns:p14="http://schemas.microsoft.com/office/powerpoint/2010/main" val="184406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4.81481E-6 L -1.25E-6 0.03842 " pathEditMode="relative" rAng="0" ptsTypes="AA">
                                      <p:cBhvr>
                                        <p:cTn id="9" dur="500" spd="-100000" fill="hold"/>
                                        <p:tgtEl>
                                          <p:spTgt spid="4"/>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BC2746C-0C58-AC44-A732-A43F185F9490}"/>
              </a:ext>
            </a:extLst>
          </p:cNvPr>
          <p:cNvGrpSpPr/>
          <p:nvPr/>
        </p:nvGrpSpPr>
        <p:grpSpPr>
          <a:xfrm>
            <a:off x="435429" y="992312"/>
            <a:ext cx="11459183" cy="5445494"/>
            <a:chOff x="0" y="788538"/>
            <a:chExt cx="12192000" cy="5463723"/>
          </a:xfrm>
        </p:grpSpPr>
        <p:pic>
          <p:nvPicPr>
            <p:cNvPr id="14" name="Picture 13" descr="A close up of a map&#10;&#10;Description generated with high confidence">
              <a:extLst>
                <a:ext uri="{FF2B5EF4-FFF2-40B4-BE49-F238E27FC236}">
                  <a16:creationId xmlns:a16="http://schemas.microsoft.com/office/drawing/2014/main" id="{0E99B3C3-9557-3A44-B6AD-A5D2FAFF7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5" name="Rectangle 14">
              <a:extLst>
                <a:ext uri="{FF2B5EF4-FFF2-40B4-BE49-F238E27FC236}">
                  <a16:creationId xmlns:a16="http://schemas.microsoft.com/office/drawing/2014/main" id="{8E3756EF-C8D2-C047-BD32-30773897565D}"/>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4">
            <a:extLst>
              <a:ext uri="{FF2B5EF4-FFF2-40B4-BE49-F238E27FC236}">
                <a16:creationId xmlns:a16="http://schemas.microsoft.com/office/drawing/2014/main" id="{F2DFB835-34D6-8C40-AEC5-4766E07F0EEE}"/>
              </a:ext>
            </a:extLst>
          </p:cNvPr>
          <p:cNvSpPr>
            <a:spLocks noGrp="1"/>
          </p:cNvSpPr>
          <p:nvPr>
            <p:ph type="body" sz="quarter" idx="12"/>
          </p:nvPr>
        </p:nvSpPr>
        <p:spPr/>
        <p:txBody>
          <a:bodyPr vert="horz" lIns="91440" tIns="45720" rIns="91440" bIns="45720" rtlCol="0">
            <a:noAutofit/>
          </a:bodyPr>
          <a:lstStyle/>
          <a:p>
            <a:r>
              <a:rPr lang="en-US">
                <a:solidFill>
                  <a:schemeClr val="accent1"/>
                </a:solidFill>
              </a:rPr>
              <a:t>Top 30 </a:t>
            </a:r>
            <a:r>
              <a:rPr lang="en-US"/>
              <a:t>Highest Velocity OSS Projects on GitHub</a:t>
            </a:r>
          </a:p>
        </p:txBody>
      </p:sp>
      <p:sp>
        <p:nvSpPr>
          <p:cNvPr id="16" name="Rectangle 15">
            <a:extLst>
              <a:ext uri="{FF2B5EF4-FFF2-40B4-BE49-F238E27FC236}">
                <a16:creationId xmlns:a16="http://schemas.microsoft.com/office/drawing/2014/main" id="{8011654C-8C40-A74B-9BEB-3D76DBD90859}"/>
              </a:ext>
            </a:extLst>
          </p:cNvPr>
          <p:cNvSpPr/>
          <p:nvPr/>
        </p:nvSpPr>
        <p:spPr>
          <a:xfrm>
            <a:off x="1856234" y="6458426"/>
            <a:ext cx="669999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8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800">
                <a:solidFill>
                  <a:srgbClr val="505050"/>
                </a:solidFill>
                <a:latin typeface="Segoe UI Semilight"/>
                <a:hlinkClick r:id="rId5"/>
              </a:rPr>
              <a:t>https://raw.githubusercontent.com/cncf/velocity/master/charts/top30_20170801_20180801.png</a:t>
            </a:r>
            <a:r>
              <a:rPr lang="en-US" sz="800">
                <a:solidFill>
                  <a:srgbClr val="505050"/>
                </a:solidFill>
                <a:latin typeface="Segoe UI Semilight"/>
              </a:rPr>
              <a:t>  </a:t>
            </a:r>
            <a:endParaRPr kumimoji="0" lang="en-US" sz="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7" name="Picture 2" descr="Cloud Native Computing Foundation">
            <a:extLst>
              <a:ext uri="{FF2B5EF4-FFF2-40B4-BE49-F238E27FC236}">
                <a16:creationId xmlns:a16="http://schemas.microsoft.com/office/drawing/2014/main" id="{90C0A8DA-64E3-8642-8A20-89953EEF31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388" y="6371414"/>
            <a:ext cx="1519934" cy="420646"/>
          </a:xfrm>
          <a:prstGeom prst="rect">
            <a:avLst/>
          </a:prstGeom>
          <a:solidFill>
            <a:schemeClr val="bg1"/>
          </a:solidFill>
          <a:extLst/>
        </p:spPr>
      </p:pic>
      <p:sp>
        <p:nvSpPr>
          <p:cNvPr id="2" name="Arrow: Right 1">
            <a:extLst>
              <a:ext uri="{FF2B5EF4-FFF2-40B4-BE49-F238E27FC236}">
                <a16:creationId xmlns:a16="http://schemas.microsoft.com/office/drawing/2014/main" id="{179BD084-25B7-4D7E-8A47-2C9AEB0420FB}"/>
              </a:ext>
            </a:extLst>
          </p:cNvPr>
          <p:cNvSpPr/>
          <p:nvPr/>
        </p:nvSpPr>
        <p:spPr>
          <a:xfrm rot="10800000">
            <a:off x="7439890" y="2660234"/>
            <a:ext cx="872837" cy="218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032938"/>
      </p:ext>
    </p:extLst>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DFB835-34D6-8C40-AEC5-4766E07F0EEE}"/>
              </a:ext>
            </a:extLst>
          </p:cNvPr>
          <p:cNvSpPr>
            <a:spLocks noGrp="1"/>
          </p:cNvSpPr>
          <p:nvPr>
            <p:ph type="body" sz="quarter" idx="12"/>
          </p:nvPr>
        </p:nvSpPr>
        <p:spPr/>
        <p:txBody>
          <a:bodyPr vert="horz" lIns="91440" tIns="45720" rIns="91440" bIns="45720" rtlCol="0">
            <a:noAutofit/>
          </a:bodyPr>
          <a:lstStyle/>
          <a:p>
            <a:r>
              <a:rPr lang="en-US">
                <a:solidFill>
                  <a:schemeClr val="accent1"/>
                </a:solidFill>
              </a:rPr>
              <a:t>.NET </a:t>
            </a:r>
            <a:r>
              <a:rPr lang="en-US"/>
              <a:t>Open Source Journey</a:t>
            </a:r>
          </a:p>
        </p:txBody>
      </p:sp>
      <p:cxnSp>
        <p:nvCxnSpPr>
          <p:cNvPr id="9" name="Straight Arrow Connector 8">
            <a:extLst>
              <a:ext uri="{FF2B5EF4-FFF2-40B4-BE49-F238E27FC236}">
                <a16:creationId xmlns:a16="http://schemas.microsoft.com/office/drawing/2014/main" id="{6A19AB2A-E4CB-C241-BBEE-85D498726DE2}"/>
              </a:ext>
            </a:extLst>
          </p:cNvPr>
          <p:cNvCxnSpPr>
            <a:cxnSpLocks/>
          </p:cNvCxnSpPr>
          <p:nvPr/>
        </p:nvCxnSpPr>
        <p:spPr>
          <a:xfrm flipV="1">
            <a:off x="552569" y="2012749"/>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3B48FD0F-DD30-5945-A489-A742CC9C9162}"/>
              </a:ext>
            </a:extLst>
          </p:cNvPr>
          <p:cNvSpPr/>
          <p:nvPr/>
        </p:nvSpPr>
        <p:spPr>
          <a:xfrm>
            <a:off x="688674" y="1784618"/>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id="{C79C08C5-B9CF-0A4A-A926-30A7C7DF9186}"/>
              </a:ext>
            </a:extLst>
          </p:cNvPr>
          <p:cNvSpPr/>
          <p:nvPr/>
        </p:nvSpPr>
        <p:spPr>
          <a:xfrm>
            <a:off x="1359862" y="1784618"/>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sp>
        <p:nvSpPr>
          <p:cNvPr id="12" name="Oval 11">
            <a:extLst>
              <a:ext uri="{FF2B5EF4-FFF2-40B4-BE49-F238E27FC236}">
                <a16:creationId xmlns:a16="http://schemas.microsoft.com/office/drawing/2014/main" id="{110B7319-FAEA-8047-8233-F1DD75E1B99F}"/>
              </a:ext>
            </a:extLst>
          </p:cNvPr>
          <p:cNvSpPr/>
          <p:nvPr/>
        </p:nvSpPr>
        <p:spPr>
          <a:xfrm>
            <a:off x="2944793" y="1791021"/>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pic>
        <p:nvPicPr>
          <p:cNvPr id="18" name="Picture 17">
            <a:extLst>
              <a:ext uri="{FF2B5EF4-FFF2-40B4-BE49-F238E27FC236}">
                <a16:creationId xmlns:a16="http://schemas.microsoft.com/office/drawing/2014/main" id="{4DABE47F-5FE4-6C46-8886-FABA66F184EA}"/>
              </a:ext>
            </a:extLst>
          </p:cNvPr>
          <p:cNvPicPr>
            <a:picLocks noChangeAspect="1"/>
          </p:cNvPicPr>
          <p:nvPr/>
        </p:nvPicPr>
        <p:blipFill>
          <a:blip r:embed="rId3"/>
          <a:stretch>
            <a:fillRect/>
          </a:stretch>
        </p:blipFill>
        <p:spPr>
          <a:xfrm>
            <a:off x="4741272" y="1623363"/>
            <a:ext cx="832395" cy="794689"/>
          </a:xfrm>
          <a:prstGeom prst="rect">
            <a:avLst/>
          </a:prstGeom>
        </p:spPr>
      </p:pic>
      <p:sp>
        <p:nvSpPr>
          <p:cNvPr id="19" name="Oval 18">
            <a:extLst>
              <a:ext uri="{FF2B5EF4-FFF2-40B4-BE49-F238E27FC236}">
                <a16:creationId xmlns:a16="http://schemas.microsoft.com/office/drawing/2014/main" id="{63E8549E-5A6C-7B46-B012-1D8E3B504A5F}"/>
              </a:ext>
            </a:extLst>
          </p:cNvPr>
          <p:cNvSpPr/>
          <p:nvPr/>
        </p:nvSpPr>
        <p:spPr>
          <a:xfrm>
            <a:off x="5968387" y="1791021"/>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sp>
        <p:nvSpPr>
          <p:cNvPr id="20" name="Oval 19">
            <a:extLst>
              <a:ext uri="{FF2B5EF4-FFF2-40B4-BE49-F238E27FC236}">
                <a16:creationId xmlns:a16="http://schemas.microsoft.com/office/drawing/2014/main" id="{58ED89FE-74BD-FB48-B3E5-AA86CFBB761C}"/>
              </a:ext>
            </a:extLst>
          </p:cNvPr>
          <p:cNvSpPr/>
          <p:nvPr/>
        </p:nvSpPr>
        <p:spPr>
          <a:xfrm>
            <a:off x="9149079" y="1791021"/>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grpSp>
        <p:nvGrpSpPr>
          <p:cNvPr id="21" name="Group 20">
            <a:extLst>
              <a:ext uri="{FF2B5EF4-FFF2-40B4-BE49-F238E27FC236}">
                <a16:creationId xmlns:a16="http://schemas.microsoft.com/office/drawing/2014/main" id="{9D4671F0-5787-D243-A58B-61021F352098}"/>
              </a:ext>
            </a:extLst>
          </p:cNvPr>
          <p:cNvGrpSpPr/>
          <p:nvPr/>
        </p:nvGrpSpPr>
        <p:grpSpPr>
          <a:xfrm>
            <a:off x="10605263" y="1591732"/>
            <a:ext cx="868793" cy="794689"/>
            <a:chOff x="8570902" y="4107252"/>
            <a:chExt cx="868793" cy="794689"/>
          </a:xfrm>
        </p:grpSpPr>
        <p:sp>
          <p:nvSpPr>
            <p:cNvPr id="22" name="Oval 21">
              <a:extLst>
                <a:ext uri="{FF2B5EF4-FFF2-40B4-BE49-F238E27FC236}">
                  <a16:creationId xmlns:a16="http://schemas.microsoft.com/office/drawing/2014/main" id="{5C01C1B4-9669-0144-BEA8-9DEDEFB5C9C7}"/>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2F3ACB52-8123-FF47-BB92-B82BFDA2E49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4" name="TextBox 23">
            <a:extLst>
              <a:ext uri="{FF2B5EF4-FFF2-40B4-BE49-F238E27FC236}">
                <a16:creationId xmlns:a16="http://schemas.microsoft.com/office/drawing/2014/main" id="{A41F2098-28CF-EF49-8221-C6F65D99CB57}"/>
              </a:ext>
            </a:extLst>
          </p:cNvPr>
          <p:cNvSpPr txBox="1"/>
          <p:nvPr/>
        </p:nvSpPr>
        <p:spPr>
          <a:xfrm>
            <a:off x="160816" y="2962838"/>
            <a:ext cx="1478812" cy="7542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2001</a:t>
            </a:r>
          </a:p>
          <a:p>
            <a:pPr lvl="0" algn="ctr" defTabSz="913950">
              <a:lnSpc>
                <a:spcPct val="90000"/>
              </a:lnSpc>
              <a:spcAft>
                <a:spcPts val="575"/>
              </a:spcAft>
              <a:defRPr/>
            </a:pPr>
            <a:r>
              <a:rPr lang="en-US" sz="1200">
                <a:solidFill>
                  <a:srgbClr val="1A1A1A"/>
                </a:solidFill>
                <a:latin typeface="Segoe UI" panose="020B0502040204020203" pitchFamily="34" charset="0"/>
                <a:cs typeface="Segoe UI" panose="020B0502040204020203" pitchFamily="34" charset="0"/>
              </a:rPr>
              <a:t>ECMA 335</a:t>
            </a:r>
          </a:p>
        </p:txBody>
      </p:sp>
      <p:cxnSp>
        <p:nvCxnSpPr>
          <p:cNvPr id="25" name="Straight Connector 24">
            <a:extLst>
              <a:ext uri="{FF2B5EF4-FFF2-40B4-BE49-F238E27FC236}">
                <a16:creationId xmlns:a16="http://schemas.microsoft.com/office/drawing/2014/main" id="{1F646A3B-9E83-6840-9468-7CB40FE1C93F}"/>
              </a:ext>
            </a:extLst>
          </p:cNvPr>
          <p:cNvCxnSpPr>
            <a:stCxn id="10" idx="4"/>
            <a:endCxn id="24" idx="0"/>
          </p:cNvCxnSpPr>
          <p:nvPr/>
        </p:nvCxnSpPr>
        <p:spPr>
          <a:xfrm flipH="1">
            <a:off x="900222" y="222272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3D8D776-F50B-3F40-92EE-949BAF760417}"/>
              </a:ext>
            </a:extLst>
          </p:cNvPr>
          <p:cNvSpPr txBox="1"/>
          <p:nvPr/>
        </p:nvSpPr>
        <p:spPr>
          <a:xfrm>
            <a:off x="552569" y="4151612"/>
            <a:ext cx="2037681" cy="108660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2002</a:t>
            </a:r>
          </a:p>
          <a:p>
            <a:pPr lvl="0" algn="ctr" defTabSz="913950">
              <a:lnSpc>
                <a:spcPct val="90000"/>
              </a:lnSpc>
              <a:spcAft>
                <a:spcPts val="575"/>
              </a:spcAft>
              <a:defRPr/>
            </a:pPr>
            <a:r>
              <a:rPr lang="en-US" sz="12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27" name="Straight Connector 26">
            <a:extLst>
              <a:ext uri="{FF2B5EF4-FFF2-40B4-BE49-F238E27FC236}">
                <a16:creationId xmlns:a16="http://schemas.microsoft.com/office/drawing/2014/main" id="{298C53E1-9DCB-2940-9DE1-7D56D2C106B5}"/>
              </a:ext>
            </a:extLst>
          </p:cNvPr>
          <p:cNvCxnSpPr>
            <a:stCxn id="11" idx="4"/>
            <a:endCxn id="26" idx="0"/>
          </p:cNvCxnSpPr>
          <p:nvPr/>
        </p:nvCxnSpPr>
        <p:spPr>
          <a:xfrm flipH="1">
            <a:off x="1571410" y="222272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753DCEC-3BC4-FD4F-BF9B-D0CBF8662446}"/>
              </a:ext>
            </a:extLst>
          </p:cNvPr>
          <p:cNvGrpSpPr/>
          <p:nvPr/>
        </p:nvGrpSpPr>
        <p:grpSpPr>
          <a:xfrm>
            <a:off x="7262710" y="1623362"/>
            <a:ext cx="779869" cy="794690"/>
            <a:chOff x="6269196" y="1881750"/>
            <a:chExt cx="670912" cy="670912"/>
          </a:xfrm>
          <a:solidFill>
            <a:srgbClr val="7030A0"/>
          </a:solidFill>
        </p:grpSpPr>
        <p:sp>
          <p:nvSpPr>
            <p:cNvPr id="29" name="Oval 28">
              <a:extLst>
                <a:ext uri="{FF2B5EF4-FFF2-40B4-BE49-F238E27FC236}">
                  <a16:creationId xmlns:a16="http://schemas.microsoft.com/office/drawing/2014/main" id="{1366CBF0-64AB-2347-88D2-AA223AC23DFD}"/>
                </a:ext>
              </a:extLst>
            </p:cNvPr>
            <p:cNvSpPr/>
            <p:nvPr/>
          </p:nvSpPr>
          <p:spPr>
            <a:xfrm>
              <a:off x="6269196" y="1881750"/>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30" name="Picture 29">
              <a:extLst>
                <a:ext uri="{FF2B5EF4-FFF2-40B4-BE49-F238E27FC236}">
                  <a16:creationId xmlns:a16="http://schemas.microsoft.com/office/drawing/2014/main" id="{34F56576-9F11-5E46-B4DE-0126C6950F9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1" name="TextBox 30">
            <a:extLst>
              <a:ext uri="{FF2B5EF4-FFF2-40B4-BE49-F238E27FC236}">
                <a16:creationId xmlns:a16="http://schemas.microsoft.com/office/drawing/2014/main" id="{D8AF1100-4703-9A47-AF8D-72D17A06935F}"/>
              </a:ext>
            </a:extLst>
          </p:cNvPr>
          <p:cNvSpPr txBox="1"/>
          <p:nvPr/>
        </p:nvSpPr>
        <p:spPr>
          <a:xfrm>
            <a:off x="2226369" y="2962838"/>
            <a:ext cx="1863342" cy="92040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2008</a:t>
            </a:r>
          </a:p>
          <a:p>
            <a:pPr lvl="0" algn="ctr" defTabSz="913950">
              <a:lnSpc>
                <a:spcPct val="90000"/>
              </a:lnSpc>
              <a:spcAft>
                <a:spcPts val="575"/>
              </a:spcAft>
              <a:defRPr/>
            </a:pPr>
            <a:r>
              <a:rPr lang="en-US" sz="12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2" name="Straight Connector 31">
            <a:extLst>
              <a:ext uri="{FF2B5EF4-FFF2-40B4-BE49-F238E27FC236}">
                <a16:creationId xmlns:a16="http://schemas.microsoft.com/office/drawing/2014/main" id="{B412D29A-57A2-6F4C-AA57-9658AE6C89D0}"/>
              </a:ext>
            </a:extLst>
          </p:cNvPr>
          <p:cNvCxnSpPr>
            <a:cxnSpLocks/>
            <a:stCxn id="12" idx="4"/>
            <a:endCxn id="31" idx="0"/>
          </p:cNvCxnSpPr>
          <p:nvPr/>
        </p:nvCxnSpPr>
        <p:spPr>
          <a:xfrm>
            <a:off x="3156342" y="222912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786F1DF-DC8C-C44B-B5DD-FC646F6B2F3C}"/>
              </a:ext>
            </a:extLst>
          </p:cNvPr>
          <p:cNvSpPr txBox="1"/>
          <p:nvPr/>
        </p:nvSpPr>
        <p:spPr>
          <a:xfrm>
            <a:off x="4144618" y="2928192"/>
            <a:ext cx="2035982" cy="140669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April 2014</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cxnSp>
        <p:nvCxnSpPr>
          <p:cNvPr id="34" name="Straight Connector 33">
            <a:extLst>
              <a:ext uri="{FF2B5EF4-FFF2-40B4-BE49-F238E27FC236}">
                <a16:creationId xmlns:a16="http://schemas.microsoft.com/office/drawing/2014/main" id="{503A2B23-9907-CD4F-85B5-9ED28D2FB786}"/>
              </a:ext>
            </a:extLst>
          </p:cNvPr>
          <p:cNvCxnSpPr>
            <a:stCxn id="18" idx="2"/>
            <a:endCxn id="33" idx="0"/>
          </p:cNvCxnSpPr>
          <p:nvPr/>
        </p:nvCxnSpPr>
        <p:spPr>
          <a:xfrm>
            <a:off x="5157470" y="241805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BC9A904-D10A-8C42-9EF8-D6FBC2FF5FE1}"/>
              </a:ext>
            </a:extLst>
          </p:cNvPr>
          <p:cNvSpPr txBox="1"/>
          <p:nvPr/>
        </p:nvSpPr>
        <p:spPr>
          <a:xfrm>
            <a:off x="5301307" y="4621142"/>
            <a:ext cx="1726811"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Nov. 2014</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cxnSp>
        <p:nvCxnSpPr>
          <p:cNvPr id="36" name="Straight Connector 35">
            <a:extLst>
              <a:ext uri="{FF2B5EF4-FFF2-40B4-BE49-F238E27FC236}">
                <a16:creationId xmlns:a16="http://schemas.microsoft.com/office/drawing/2014/main" id="{99E57B59-0ED0-4A46-A503-B3A78DB88C9A}"/>
              </a:ext>
            </a:extLst>
          </p:cNvPr>
          <p:cNvCxnSpPr>
            <a:cxnSpLocks/>
            <a:stCxn id="19" idx="4"/>
            <a:endCxn id="35" idx="0"/>
          </p:cNvCxnSpPr>
          <p:nvPr/>
        </p:nvCxnSpPr>
        <p:spPr>
          <a:xfrm flipH="1">
            <a:off x="6164713" y="222912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87A11F0-DE17-C349-BA96-425C1524AFB8}"/>
              </a:ext>
            </a:extLst>
          </p:cNvPr>
          <p:cNvSpPr txBox="1"/>
          <p:nvPr/>
        </p:nvSpPr>
        <p:spPr>
          <a:xfrm>
            <a:off x="6634652" y="2928192"/>
            <a:ext cx="2035982" cy="11635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2016</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cxnSp>
        <p:nvCxnSpPr>
          <p:cNvPr id="38" name="Straight Connector 37">
            <a:extLst>
              <a:ext uri="{FF2B5EF4-FFF2-40B4-BE49-F238E27FC236}">
                <a16:creationId xmlns:a16="http://schemas.microsoft.com/office/drawing/2014/main" id="{EC9519FD-7EE1-6046-A4F0-0834A63C4EE6}"/>
              </a:ext>
            </a:extLst>
          </p:cNvPr>
          <p:cNvCxnSpPr>
            <a:stCxn id="29" idx="4"/>
            <a:endCxn id="37" idx="0"/>
          </p:cNvCxnSpPr>
          <p:nvPr/>
        </p:nvCxnSpPr>
        <p:spPr>
          <a:xfrm flipH="1">
            <a:off x="7652643" y="2418052"/>
            <a:ext cx="2"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4974716-1581-824D-AB8D-3FFCE3D141BB}"/>
              </a:ext>
            </a:extLst>
          </p:cNvPr>
          <p:cNvSpPr txBox="1"/>
          <p:nvPr/>
        </p:nvSpPr>
        <p:spPr>
          <a:xfrm>
            <a:off x="8570848" y="4067068"/>
            <a:ext cx="1552457" cy="11635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Aug. 2017</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cxnSp>
        <p:nvCxnSpPr>
          <p:cNvPr id="40" name="Straight Connector 39">
            <a:extLst>
              <a:ext uri="{FF2B5EF4-FFF2-40B4-BE49-F238E27FC236}">
                <a16:creationId xmlns:a16="http://schemas.microsoft.com/office/drawing/2014/main" id="{D9612998-4A6A-CC46-99FD-B7BC06325268}"/>
              </a:ext>
            </a:extLst>
          </p:cNvPr>
          <p:cNvCxnSpPr>
            <a:cxnSpLocks/>
            <a:stCxn id="20" idx="4"/>
            <a:endCxn id="39" idx="0"/>
          </p:cNvCxnSpPr>
          <p:nvPr/>
        </p:nvCxnSpPr>
        <p:spPr>
          <a:xfrm flipH="1">
            <a:off x="9347077" y="2229129"/>
            <a:ext cx="13551" cy="18379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D72227B-074C-544E-A637-45C43E35E480}"/>
              </a:ext>
            </a:extLst>
          </p:cNvPr>
          <p:cNvCxnSpPr>
            <a:cxnSpLocks/>
            <a:stCxn id="22" idx="4"/>
          </p:cNvCxnSpPr>
          <p:nvPr/>
        </p:nvCxnSpPr>
        <p:spPr>
          <a:xfrm flipH="1">
            <a:off x="11039659" y="2386421"/>
            <a:ext cx="2" cy="10387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9334F91-6BDD-8B45-9EA4-CDE003200C36}"/>
              </a:ext>
            </a:extLst>
          </p:cNvPr>
          <p:cNvSpPr txBox="1"/>
          <p:nvPr/>
        </p:nvSpPr>
        <p:spPr>
          <a:xfrm>
            <a:off x="10263430" y="3561324"/>
            <a:ext cx="1552457" cy="177294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panose="020B0502040204020203" pitchFamily="34" charset="0"/>
                <a:cs typeface="Segoe UI" panose="020B0502040204020203" pitchFamily="34" charset="0"/>
              </a:rPr>
              <a:t>Dec. 2018</a:t>
            </a:r>
          </a:p>
          <a:p>
            <a:pPr algn="ctr" defTabSz="895601">
              <a:lnSpc>
                <a:spcPct val="90000"/>
              </a:lnSpc>
              <a:spcAft>
                <a:spcPts val="588"/>
              </a:spcAft>
              <a:defRPr/>
            </a:pPr>
            <a:r>
              <a:rPr lang="en-US" sz="1200" dirty="0">
                <a:solidFill>
                  <a:srgbClr val="1A1A1A"/>
                </a:solidFill>
                <a:latin typeface="Segoe UI"/>
                <a:cs typeface="Segoe UI"/>
              </a:rPr>
              <a:t>.NET Core 2.2 released. </a:t>
            </a:r>
          </a:p>
          <a:p>
            <a:pPr algn="ctr" defTabSz="895601">
              <a:lnSpc>
                <a:spcPct val="90000"/>
              </a:lnSpc>
              <a:spcAft>
                <a:spcPts val="588"/>
              </a:spcAft>
              <a:defRPr/>
            </a:pPr>
            <a:r>
              <a:rPr lang="en-US" sz="1200" dirty="0">
                <a:solidFill>
                  <a:srgbClr val="1A1A1A"/>
                </a:solidFill>
                <a:latin typeface="Segoe UI"/>
                <a:cs typeface="Segoe UI"/>
              </a:rPr>
              <a:t>.NET Core 3.0 preview</a:t>
            </a:r>
            <a:br>
              <a:rPr lang="en-US" sz="1200" dirty="0">
                <a:latin typeface="Segoe UI" panose="020B0502040204020203" pitchFamily="34" charset="0"/>
                <a:cs typeface="Segoe UI" panose="020B0502040204020203" pitchFamily="34" charset="0"/>
              </a:rPr>
            </a:br>
            <a:br>
              <a:rPr lang="en-US" sz="1200" dirty="0">
                <a:latin typeface="Segoe UI" panose="020B0502040204020203" pitchFamily="34" charset="0"/>
                <a:cs typeface="Segoe UI" panose="020B0502040204020203" pitchFamily="34" charset="0"/>
              </a:rPr>
            </a:br>
            <a:r>
              <a:rPr lang="en-US" sz="1000" b="1" i="1" dirty="0">
                <a:solidFill>
                  <a:srgbClr val="1A1A1A"/>
                </a:solidFill>
                <a:latin typeface="Segoe UI"/>
                <a:cs typeface="Segoe UI"/>
              </a:rPr>
              <a:t>WinForms and WPF go open source</a:t>
            </a:r>
            <a:endParaRPr lang="en-US" sz="1000" dirty="0"/>
          </a:p>
        </p:txBody>
      </p:sp>
    </p:spTree>
    <p:extLst>
      <p:ext uri="{BB962C8B-B14F-4D97-AF65-F5344CB8AC3E}">
        <p14:creationId xmlns:p14="http://schemas.microsoft.com/office/powerpoint/2010/main" val="88488863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anim calcmode="lin" valueType="num">
                                      <p:cBhvr>
                                        <p:cTn id="18" dur="500" fill="hold"/>
                                        <p:tgtEl>
                                          <p:spTgt spid="31"/>
                                        </p:tgtEl>
                                        <p:attrNameLst>
                                          <p:attrName>ppt_x</p:attrName>
                                        </p:attrNameLst>
                                      </p:cBhvr>
                                      <p:tavLst>
                                        <p:tav tm="0">
                                          <p:val>
                                            <p:strVal val="#ppt_x"/>
                                          </p:val>
                                        </p:tav>
                                        <p:tav tm="100000">
                                          <p:val>
                                            <p:strVal val="#ppt_x"/>
                                          </p:val>
                                        </p:tav>
                                      </p:tavLst>
                                    </p:anim>
                                    <p:anim calcmode="lin" valueType="num">
                                      <p:cBhvr>
                                        <p:cTn id="19" dur="5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anim calcmode="lin" valueType="num">
                                      <p:cBhvr>
                                        <p:cTn id="23" dur="500" fill="hold"/>
                                        <p:tgtEl>
                                          <p:spTgt spid="33"/>
                                        </p:tgtEl>
                                        <p:attrNameLst>
                                          <p:attrName>ppt_x</p:attrName>
                                        </p:attrNameLst>
                                      </p:cBhvr>
                                      <p:tavLst>
                                        <p:tav tm="0">
                                          <p:val>
                                            <p:strVal val="#ppt_x"/>
                                          </p:val>
                                        </p:tav>
                                        <p:tav tm="100000">
                                          <p:val>
                                            <p:strVal val="#ppt_x"/>
                                          </p:val>
                                        </p:tav>
                                      </p:tavLst>
                                    </p:anim>
                                    <p:anim calcmode="lin" valueType="num">
                                      <p:cBhvr>
                                        <p:cTn id="24" dur="5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anim calcmode="lin" valueType="num">
                                      <p:cBhvr>
                                        <p:cTn id="28" dur="500" fill="hold"/>
                                        <p:tgtEl>
                                          <p:spTgt spid="35"/>
                                        </p:tgtEl>
                                        <p:attrNameLst>
                                          <p:attrName>ppt_x</p:attrName>
                                        </p:attrNameLst>
                                      </p:cBhvr>
                                      <p:tavLst>
                                        <p:tav tm="0">
                                          <p:val>
                                            <p:strVal val="#ppt_x"/>
                                          </p:val>
                                        </p:tav>
                                        <p:tav tm="100000">
                                          <p:val>
                                            <p:strVal val="#ppt_x"/>
                                          </p:val>
                                        </p:tav>
                                      </p:tavLst>
                                    </p:anim>
                                    <p:anim calcmode="lin" valueType="num">
                                      <p:cBhvr>
                                        <p:cTn id="29" dur="5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par>
                                <p:cTn id="43" presetID="22" presetClass="entr" presetSubtype="1"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500"/>
                                        <p:tgtEl>
                                          <p:spTgt spid="27"/>
                                        </p:tgtEl>
                                      </p:cBhvr>
                                    </p:animEffect>
                                  </p:childTnLst>
                                </p:cTn>
                              </p:par>
                              <p:par>
                                <p:cTn id="46" presetID="22" presetClass="entr" presetSubtype="1"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
                                        <p:tgtEl>
                                          <p:spTgt spid="32"/>
                                        </p:tgtEl>
                                      </p:cBhvr>
                                    </p:animEffect>
                                  </p:childTnLst>
                                </p:cTn>
                              </p:par>
                              <p:par>
                                <p:cTn id="49" presetID="22" presetClass="entr" presetSubtype="1"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500"/>
                                        <p:tgtEl>
                                          <p:spTgt spid="34"/>
                                        </p:tgtEl>
                                      </p:cBhvr>
                                    </p:animEffect>
                                  </p:childTnLst>
                                </p:cTn>
                              </p:par>
                              <p:par>
                                <p:cTn id="52" presetID="22" presetClass="entr" presetSubtype="1"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500"/>
                                        <p:tgtEl>
                                          <p:spTgt spid="36"/>
                                        </p:tgtEl>
                                      </p:cBhvr>
                                    </p:animEffect>
                                  </p:childTnLst>
                                </p:cTn>
                              </p:par>
                              <p:par>
                                <p:cTn id="55" presetID="22" presetClass="entr" presetSubtype="1"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par>
                                <p:cTn id="58" presetID="22" presetClass="entr" presetSubtype="1"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up)">
                                      <p:cBhvr>
                                        <p:cTn id="60" dur="500"/>
                                        <p:tgtEl>
                                          <p:spTgt spid="40"/>
                                        </p:tgtEl>
                                      </p:cBhvr>
                                    </p:animEffect>
                                  </p:childTnLst>
                                </p:cTn>
                              </p:par>
                              <p:par>
                                <p:cTn id="61" presetID="22" presetClass="entr" presetSubtype="1"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up)">
                                      <p:cBhvr>
                                        <p:cTn id="63" dur="500"/>
                                        <p:tgtEl>
                                          <p:spTgt spid="41"/>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anim calcmode="lin" valueType="num">
                                      <p:cBhvr>
                                        <p:cTn id="67" dur="500" fill="hold"/>
                                        <p:tgtEl>
                                          <p:spTgt spid="42"/>
                                        </p:tgtEl>
                                        <p:attrNameLst>
                                          <p:attrName>ppt_x</p:attrName>
                                        </p:attrNameLst>
                                      </p:cBhvr>
                                      <p:tavLst>
                                        <p:tav tm="0">
                                          <p:val>
                                            <p:strVal val="#ppt_x"/>
                                          </p:val>
                                        </p:tav>
                                        <p:tav tm="100000">
                                          <p:val>
                                            <p:strVal val="#ppt_x"/>
                                          </p:val>
                                        </p:tav>
                                      </p:tavLst>
                                    </p:anim>
                                    <p:anim calcmode="lin" valueType="num">
                                      <p:cBhvr>
                                        <p:cTn id="68"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1" grpId="0"/>
      <p:bldP spid="33" grpId="0"/>
      <p:bldP spid="35" grpId="0"/>
      <p:bldP spid="37" grpId="0"/>
      <p:bldP spid="39"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1EE0F69E-D392-46E2-A9D5-2C92CEA26469}"/>
              </a:ext>
            </a:extLst>
          </p:cNvPr>
          <p:cNvGrpSpPr/>
          <p:nvPr/>
        </p:nvGrpSpPr>
        <p:grpSpPr>
          <a:xfrm>
            <a:off x="524899" y="3506340"/>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60" name="TextBox 59">
            <a:extLst>
              <a:ext uri="{FF2B5EF4-FFF2-40B4-BE49-F238E27FC236}">
                <a16:creationId xmlns:a16="http://schemas.microsoft.com/office/drawing/2014/main" id="{8FB97E87-6C36-8249-8B51-12041DCC7344}"/>
              </a:ext>
            </a:extLst>
          </p:cNvPr>
          <p:cNvSpPr txBox="1"/>
          <p:nvPr/>
        </p:nvSpPr>
        <p:spPr>
          <a:xfrm>
            <a:off x="563168" y="497876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6" name="Title 1"/>
          <p:cNvSpPr txBox="1">
            <a:spLocks/>
          </p:cNvSpPr>
          <p:nvPr/>
        </p:nvSpPr>
        <p:spPr>
          <a:xfrm>
            <a:off x="343691" y="419050"/>
            <a:ext cx="10551559" cy="1097205"/>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kumimoji="0" sz="4000" b="1" i="0" u="none" strike="noStrike" cap="none" spc="0" normalizeH="0" baseline="0">
                <a:ln>
                  <a:noFill/>
                </a:ln>
                <a:solidFill>
                  <a:srgbClr val="3C3C41"/>
                </a:solidFill>
                <a:effectLst/>
                <a:uLnTx/>
                <a:uFillTx/>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accent1"/>
                </a:solidFill>
              </a:rPr>
              <a:t>.NET </a:t>
            </a:r>
            <a:r>
              <a:rPr lang="en-US" dirty="0"/>
              <a:t>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448224"/>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429783"/>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430380"/>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430380"/>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no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591530"/>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5" name="TextBox 4">
            <a:extLst>
              <a:ext uri="{FF2B5EF4-FFF2-40B4-BE49-F238E27FC236}">
                <a16:creationId xmlns:a16="http://schemas.microsoft.com/office/drawing/2014/main" id="{8A77A195-84C3-465C-8340-5634BF1EEE55}"/>
              </a:ext>
            </a:extLst>
          </p:cNvPr>
          <p:cNvSpPr txBox="1"/>
          <p:nvPr/>
        </p:nvSpPr>
        <p:spPr>
          <a:xfrm>
            <a:off x="2910890" y="424186"/>
            <a:ext cx="2174146" cy="849463"/>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kumimoji="0" sz="4000" b="1" i="0" u="none" strike="noStrike" cap="none" spc="0" normalizeH="0" baseline="0">
                <a:ln>
                  <a:noFill/>
                </a:ln>
                <a:solidFill>
                  <a:srgbClr val="3C3C41"/>
                </a:solidFill>
                <a:effectLst/>
                <a:uLnTx/>
                <a:uFillTx/>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595380"/>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18097"/>
            <a:ext cx="4123536" cy="787908"/>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4">
                    <a:lumMod val="75000"/>
                  </a:schemeClr>
                </a:solidFill>
                <a:effectLst/>
                <a:uLnTx/>
                <a:uFillTx/>
                <a:latin typeface="+mj-lt"/>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2951558" y="428036"/>
            <a:ext cx="2174146" cy="849463"/>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kumimoji="0" sz="4000" b="1" i="0" u="none" strike="noStrike" cap="none" spc="0" normalizeH="0" baseline="0">
                <a:ln>
                  <a:noFill/>
                </a:ln>
                <a:solidFill>
                  <a:srgbClr val="3C3C41"/>
                </a:solidFill>
                <a:effectLst/>
                <a:uLnTx/>
                <a:uFillTx/>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47831"/>
            <a:ext cx="5868373"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4">
                    <a:lumMod val="75000"/>
                  </a:schemeClr>
                </a:solidFill>
                <a:effectLst/>
                <a:uLnTx/>
                <a:uFillTx/>
                <a:latin typeface="+mj-lt"/>
                <a:ea typeface="+mn-ea"/>
                <a:cs typeface="Segoe UI" panose="020B0502040204020203" pitchFamily="34" charset="0"/>
              </a:rPr>
              <a:t>.NET Core is perfectly suited for the requirements of cloud-native, cross-platform workloads</a:t>
            </a:r>
          </a:p>
        </p:txBody>
      </p:sp>
      <p:sp>
        <p:nvSpPr>
          <p:cNvPr id="61" name="TextBox 60">
            <a:extLst>
              <a:ext uri="{FF2B5EF4-FFF2-40B4-BE49-F238E27FC236}">
                <a16:creationId xmlns:a16="http://schemas.microsoft.com/office/drawing/2014/main" id="{67FBC852-CD2D-1243-ACCD-C8575952D298}"/>
              </a:ext>
            </a:extLst>
          </p:cNvPr>
          <p:cNvSpPr txBox="1"/>
          <p:nvPr/>
        </p:nvSpPr>
        <p:spPr>
          <a:xfrm>
            <a:off x="3627816" y="5426039"/>
            <a:ext cx="2537761" cy="309864"/>
          </a:xfrm>
          <a:prstGeom prst="rect">
            <a:avLst/>
          </a:prstGeom>
          <a:solidFill>
            <a:schemeClr val="bg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62" name="TextBox 61">
            <a:extLst>
              <a:ext uri="{FF2B5EF4-FFF2-40B4-BE49-F238E27FC236}">
                <a16:creationId xmlns:a16="http://schemas.microsoft.com/office/drawing/2014/main" id="{2EA6CBF4-BA5A-3D4F-A561-D67A6D43ABF5}"/>
              </a:ext>
            </a:extLst>
          </p:cNvPr>
          <p:cNvSpPr txBox="1"/>
          <p:nvPr/>
        </p:nvSpPr>
        <p:spPr>
          <a:xfrm>
            <a:off x="6456859" y="5426039"/>
            <a:ext cx="2478815" cy="309864"/>
          </a:xfrm>
          <a:prstGeom prst="rect">
            <a:avLst/>
          </a:prstGeom>
          <a:solidFill>
            <a:schemeClr val="bg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72" name="TextBox 71">
            <a:extLst>
              <a:ext uri="{FF2B5EF4-FFF2-40B4-BE49-F238E27FC236}">
                <a16:creationId xmlns:a16="http://schemas.microsoft.com/office/drawing/2014/main" id="{E571599D-2602-A540-94E7-504A2A3BC8C6}"/>
              </a:ext>
            </a:extLst>
          </p:cNvPr>
          <p:cNvSpPr txBox="1"/>
          <p:nvPr/>
        </p:nvSpPr>
        <p:spPr>
          <a:xfrm>
            <a:off x="849759" y="5426040"/>
            <a:ext cx="2486774" cy="319624"/>
          </a:xfrm>
          <a:prstGeom prst="rect">
            <a:avLst/>
          </a:prstGeom>
          <a:solidFill>
            <a:schemeClr val="bg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73" name="Rectangle 72">
            <a:extLst>
              <a:ext uri="{FF2B5EF4-FFF2-40B4-BE49-F238E27FC236}">
                <a16:creationId xmlns:a16="http://schemas.microsoft.com/office/drawing/2014/main" id="{9D896311-8CF8-6744-86DB-1A1688D40AB6}"/>
              </a:ext>
            </a:extLst>
          </p:cNvPr>
          <p:cNvSpPr/>
          <p:nvPr/>
        </p:nvSpPr>
        <p:spPr>
          <a:xfrm>
            <a:off x="595668" y="5053452"/>
            <a:ext cx="8648589" cy="320886"/>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17363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5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3.7037E-6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DFB835-34D6-8C40-AEC5-4766E07F0EEE}"/>
              </a:ext>
            </a:extLst>
          </p:cNvPr>
          <p:cNvSpPr>
            <a:spLocks noGrp="1"/>
          </p:cNvSpPr>
          <p:nvPr>
            <p:ph type="body" sz="quarter" idx="12"/>
          </p:nvPr>
        </p:nvSpPr>
        <p:spPr/>
        <p:txBody>
          <a:bodyPr vert="horz" lIns="91440" tIns="45720" rIns="91440" bIns="45720" rtlCol="0">
            <a:noAutofit/>
          </a:bodyPr>
          <a:lstStyle/>
          <a:p>
            <a:r>
              <a:rPr lang="en-US" dirty="0">
                <a:solidFill>
                  <a:schemeClr val="accent1"/>
                </a:solidFill>
              </a:rPr>
              <a:t>.NET Core 3.0 </a:t>
            </a:r>
            <a:r>
              <a:rPr lang="en-US" dirty="0"/>
              <a:t>themes</a:t>
            </a:r>
          </a:p>
        </p:txBody>
      </p:sp>
      <p:sp>
        <p:nvSpPr>
          <p:cNvPr id="9" name="Rectangle 8">
            <a:extLst>
              <a:ext uri="{FF2B5EF4-FFF2-40B4-BE49-F238E27FC236}">
                <a16:creationId xmlns:a16="http://schemas.microsoft.com/office/drawing/2014/main" id="{9FE13E1E-BF56-3F43-9320-F09773C9F175}"/>
              </a:ext>
            </a:extLst>
          </p:cNvPr>
          <p:cNvSpPr/>
          <p:nvPr/>
        </p:nvSpPr>
        <p:spPr>
          <a:xfrm>
            <a:off x="572730" y="3896016"/>
            <a:ext cx="292993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rPr>
              <a:t>&amp; UI Interop</a:t>
            </a:r>
            <a:endParaRPr kumimoji="0" lang="en-US" sz="2000" b="1" i="0" u="none" strike="noStrike" kern="1200" cap="none" spc="0" normalizeH="0" baseline="0" noProof="0">
              <a:ln>
                <a:noFill/>
              </a:ln>
              <a:solidFill>
                <a:schemeClr val="accent1"/>
              </a:solidFill>
              <a:effectLst/>
              <a:uLnTx/>
              <a:uFillTx/>
              <a:latin typeface="Segoe UI"/>
              <a:ea typeface="+mn-ea"/>
            </a:endParaRPr>
          </a:p>
        </p:txBody>
      </p:sp>
      <p:sp>
        <p:nvSpPr>
          <p:cNvPr id="10" name="Rectangle 9">
            <a:extLst>
              <a:ext uri="{FF2B5EF4-FFF2-40B4-BE49-F238E27FC236}">
                <a16:creationId xmlns:a16="http://schemas.microsoft.com/office/drawing/2014/main" id="{0228B59D-39B9-3F48-9E73-1B6975CD8D1E}"/>
              </a:ext>
            </a:extLst>
          </p:cNvPr>
          <p:cNvSpPr/>
          <p:nvPr/>
        </p:nvSpPr>
        <p:spPr>
          <a:xfrm>
            <a:off x="4188872" y="3896016"/>
            <a:ext cx="2929939" cy="707886"/>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rPr>
              <a:t>Artificial Intelligence &amp; Machine Learning</a:t>
            </a:r>
          </a:p>
        </p:txBody>
      </p:sp>
      <p:sp>
        <p:nvSpPr>
          <p:cNvPr id="11" name="Rectangle 10">
            <a:extLst>
              <a:ext uri="{FF2B5EF4-FFF2-40B4-BE49-F238E27FC236}">
                <a16:creationId xmlns:a16="http://schemas.microsoft.com/office/drawing/2014/main" id="{8ADC4FFB-19BB-7E4D-9929-4A2044B0C6C0}"/>
              </a:ext>
            </a:extLst>
          </p:cNvPr>
          <p:cNvSpPr/>
          <p:nvPr/>
        </p:nvSpPr>
        <p:spPr>
          <a:xfrm>
            <a:off x="7776436" y="3896016"/>
            <a:ext cx="403850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rPr>
              <a:t>Web App Development Productivity &amp; Microservices</a:t>
            </a:r>
          </a:p>
        </p:txBody>
      </p:sp>
      <p:sp>
        <p:nvSpPr>
          <p:cNvPr id="12" name="brain_2" title="Icon of a brain with circles and connection lines inside">
            <a:extLst>
              <a:ext uri="{FF2B5EF4-FFF2-40B4-BE49-F238E27FC236}">
                <a16:creationId xmlns:a16="http://schemas.microsoft.com/office/drawing/2014/main" id="{83B093A8-BF41-074A-8717-BC3D1DE13636}"/>
              </a:ext>
            </a:extLst>
          </p:cNvPr>
          <p:cNvSpPr>
            <a:spLocks noChangeAspect="1" noEditPoints="1"/>
          </p:cNvSpPr>
          <p:nvPr/>
        </p:nvSpPr>
        <p:spPr bwMode="auto">
          <a:xfrm>
            <a:off x="4869279" y="2559053"/>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globe_2" title="Icon of a sphere made of lines">
            <a:extLst>
              <a:ext uri="{FF2B5EF4-FFF2-40B4-BE49-F238E27FC236}">
                <a16:creationId xmlns:a16="http://schemas.microsoft.com/office/drawing/2014/main" id="{40B3663E-135F-AE4A-BF1E-4E306216A9B0}"/>
              </a:ext>
            </a:extLst>
          </p:cNvPr>
          <p:cNvSpPr>
            <a:spLocks noChangeAspect="1" noEditPoints="1"/>
          </p:cNvSpPr>
          <p:nvPr/>
        </p:nvSpPr>
        <p:spPr bwMode="auto">
          <a:xfrm>
            <a:off x="9328247" y="261768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3A76C516-2088-F640-AE53-ACDE052071FF}"/>
              </a:ext>
            </a:extLst>
          </p:cNvPr>
          <p:cNvGrpSpPr/>
          <p:nvPr/>
        </p:nvGrpSpPr>
        <p:grpSpPr>
          <a:xfrm>
            <a:off x="1443996" y="2345471"/>
            <a:ext cx="1187405" cy="1168018"/>
            <a:chOff x="1527509" y="2287107"/>
            <a:chExt cx="1187405" cy="1168018"/>
          </a:xfrm>
        </p:grpSpPr>
        <p:sp>
          <p:nvSpPr>
            <p:cNvPr id="20" name="desktop" title="a desktop PC">
              <a:extLst>
                <a:ext uri="{FF2B5EF4-FFF2-40B4-BE49-F238E27FC236}">
                  <a16:creationId xmlns:a16="http://schemas.microsoft.com/office/drawing/2014/main" id="{8E45607E-D650-A345-B241-59D677A345EF}"/>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1" name="Picture 20" descr="A close up of a logo&#10;&#10;Description generated with very high confidence">
              <a:extLst>
                <a:ext uri="{FF2B5EF4-FFF2-40B4-BE49-F238E27FC236}">
                  <a16:creationId xmlns:a16="http://schemas.microsoft.com/office/drawing/2014/main" id="{B204C5B0-D45A-6A41-90B2-06F6E083C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Tree>
    <p:extLst>
      <p:ext uri="{BB962C8B-B14F-4D97-AF65-F5344CB8AC3E}">
        <p14:creationId xmlns:p14="http://schemas.microsoft.com/office/powerpoint/2010/main" val="4034970439"/>
      </p:ext>
    </p:extLst>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19099-8E28-084D-BEB8-78BBD50FC0E1}"/>
              </a:ext>
            </a:extLst>
          </p:cNvPr>
          <p:cNvSpPr>
            <a:spLocks noGrp="1"/>
          </p:cNvSpPr>
          <p:nvPr>
            <p:ph type="body" sz="quarter" idx="12"/>
          </p:nvPr>
        </p:nvSpPr>
        <p:spPr/>
        <p:txBody>
          <a:bodyPr/>
          <a:lstStyle/>
          <a:p>
            <a:r>
              <a:rPr lang="en-US"/>
              <a:t>Welcome</a:t>
            </a:r>
          </a:p>
        </p:txBody>
      </p:sp>
    </p:spTree>
    <p:extLst>
      <p:ext uri="{BB962C8B-B14F-4D97-AF65-F5344CB8AC3E}">
        <p14:creationId xmlns:p14="http://schemas.microsoft.com/office/powerpoint/2010/main" val="212865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t>The </a:t>
            </a:r>
            <a:r>
              <a:rPr lang="en-US">
                <a:solidFill>
                  <a:schemeClr val="accent1"/>
                </a:solidFill>
              </a:rPr>
              <a:t>future</a:t>
            </a:r>
            <a:r>
              <a:rPr lang="en-US"/>
              <a:t> of .NET Framework</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569584"/>
            <a:ext cx="11390811" cy="4393471"/>
          </a:xfrm>
        </p:spPr>
        <p:txBody>
          <a:bodyPr vert="horz" lIns="91440" tIns="45720" rIns="91440" bIns="45720" rtlCol="0">
            <a:normAutofit/>
          </a:bodyPr>
          <a:lstStyle/>
          <a:p>
            <a:pPr marL="285750" indent="-285750">
              <a:lnSpc>
                <a:spcPct val="150000"/>
              </a:lnSpc>
              <a:buChar char="•"/>
            </a:pPr>
            <a:r>
              <a:rPr lang="en-US">
                <a:solidFill>
                  <a:schemeClr val="accent3">
                    <a:lumMod val="50000"/>
                  </a:schemeClr>
                </a:solidFill>
              </a:rPr>
              <a:t>.NET Framework is slowing down</a:t>
            </a:r>
          </a:p>
          <a:p>
            <a:pPr marL="285750" indent="-285750">
              <a:lnSpc>
                <a:spcPct val="150000"/>
              </a:lnSpc>
              <a:buChar char="•"/>
            </a:pPr>
            <a:r>
              <a:rPr lang="en-US">
                <a:solidFill>
                  <a:schemeClr val="accent3">
                    <a:lumMod val="50000"/>
                  </a:schemeClr>
                </a:solidFill>
              </a:rPr>
              <a:t>Why? We want to stop breaking customers apps</a:t>
            </a:r>
          </a:p>
          <a:p>
            <a:pPr marL="742950" lvl="1" indent="-285750">
              <a:buFont typeface="Arial" panose="020B0604020202020204" pitchFamily="34" charset="0"/>
              <a:buChar char="•"/>
            </a:pPr>
            <a:r>
              <a:rPr lang="en-US" sz="1200">
                <a:solidFill>
                  <a:schemeClr val="accent4"/>
                </a:solidFill>
              </a:rPr>
              <a:t>Billions of installs. Getting much harder to release major features without compatibility issues </a:t>
            </a:r>
          </a:p>
          <a:p>
            <a:pPr marL="742950" lvl="1" indent="-285750">
              <a:buFont typeface="Arial" panose="020B0604020202020204" pitchFamily="34" charset="0"/>
              <a:buChar char="•"/>
            </a:pPr>
            <a:r>
              <a:rPr lang="en-US" sz="1200">
                <a:solidFill>
                  <a:schemeClr val="accent4"/>
                </a:solidFill>
              </a:rPr>
              <a:t>Can innovate much faster with .NET Core because of its side-by-side nature</a:t>
            </a:r>
          </a:p>
          <a:p>
            <a:pPr marL="285750" indent="-285750">
              <a:lnSpc>
                <a:spcPct val="150000"/>
              </a:lnSpc>
              <a:buChar char="•"/>
            </a:pPr>
            <a:r>
              <a:rPr lang="en-US">
                <a:solidFill>
                  <a:schemeClr val="accent3">
                    <a:lumMod val="50000"/>
                  </a:schemeClr>
                </a:solidFill>
              </a:rPr>
              <a:t>We will continue to update</a:t>
            </a:r>
          </a:p>
          <a:p>
            <a:pPr marL="742950" lvl="1" indent="-285750">
              <a:buFont typeface="Arial" panose="020B0604020202020204" pitchFamily="34" charset="0"/>
              <a:buChar char="•"/>
            </a:pPr>
            <a:r>
              <a:rPr lang="en-US" sz="1200">
                <a:solidFill>
                  <a:schemeClr val="accent4"/>
                </a:solidFill>
              </a:rPr>
              <a:t>Many major product lines within Microsoft depend on .NET Framework</a:t>
            </a:r>
          </a:p>
          <a:p>
            <a:pPr marL="742950" lvl="1" indent="-285750">
              <a:buFont typeface="Arial" panose="020B0604020202020204" pitchFamily="34" charset="0"/>
              <a:buChar char="•"/>
            </a:pPr>
            <a:r>
              <a:rPr lang="en-US" sz="1200">
                <a:solidFill>
                  <a:schemeClr val="accent4"/>
                </a:solidFill>
              </a:rPr>
              <a:t>We will continue to update .NET Framework for years to come. High-</a:t>
            </a:r>
            <a:r>
              <a:rPr lang="en-US" sz="1200" err="1">
                <a:solidFill>
                  <a:schemeClr val="accent4"/>
                </a:solidFill>
              </a:rPr>
              <a:t>compat</a:t>
            </a:r>
            <a:r>
              <a:rPr lang="en-US" sz="1200">
                <a:solidFill>
                  <a:schemeClr val="accent4"/>
                </a:solidFill>
              </a:rPr>
              <a:t> features only.</a:t>
            </a:r>
          </a:p>
          <a:p>
            <a:pPr marL="742950" lvl="1" indent="-285750">
              <a:buFont typeface="Arial" panose="020B0604020202020204" pitchFamily="34" charset="0"/>
              <a:buChar char="•"/>
            </a:pPr>
            <a:r>
              <a:rPr lang="en-US" sz="1200">
                <a:solidFill>
                  <a:schemeClr val="accent4"/>
                </a:solidFill>
              </a:rPr>
              <a:t>Things like… new security protocols, bug fixes, Windows features, etc.</a:t>
            </a:r>
          </a:p>
          <a:p>
            <a:pPr marL="285750" indent="-285750">
              <a:lnSpc>
                <a:spcPct val="150000"/>
              </a:lnSpc>
              <a:buChar char="•"/>
            </a:pPr>
            <a:r>
              <a:rPr lang="en-US">
                <a:solidFill>
                  <a:schemeClr val="accent3">
                    <a:lumMod val="50000"/>
                  </a:schemeClr>
                </a:solidFill>
              </a:rPr>
              <a:t>No changes to support policy </a:t>
            </a:r>
          </a:p>
          <a:p>
            <a:pPr marL="742950" lvl="1" indent="-285750">
              <a:buFont typeface="Arial" panose="020B0604020202020204" pitchFamily="34" charset="0"/>
              <a:buChar char="•"/>
            </a:pPr>
            <a:r>
              <a:rPr lang="en-US" sz="1300">
                <a:solidFill>
                  <a:schemeClr val="accent4"/>
                </a:solidFill>
              </a:rPr>
              <a:t>Support for 10 years (5 mainstream+5 custom) per Windows support policy for each release</a:t>
            </a:r>
          </a:p>
          <a:p>
            <a:pPr marL="742950" lvl="1" indent="-285750">
              <a:buFont typeface="Arial" panose="020B0604020202020204" pitchFamily="34" charset="0"/>
              <a:buChar char="•"/>
            </a:pPr>
            <a:r>
              <a:rPr lang="en-US" sz="1300">
                <a:solidFill>
                  <a:schemeClr val="accent4"/>
                </a:solidFill>
              </a:rPr>
              <a:t>.NET Framework will remain a Windows component and service policy is the same as Windows</a:t>
            </a:r>
          </a:p>
          <a:p>
            <a:pPr marL="285750" indent="-285750">
              <a:lnSpc>
                <a:spcPct val="150000"/>
              </a:lnSpc>
              <a:buChar char="•"/>
            </a:pPr>
            <a:r>
              <a:rPr lang="en-US">
                <a:solidFill>
                  <a:schemeClr val="accent3">
                    <a:lumMod val="50000"/>
                  </a:schemeClr>
                </a:solidFill>
              </a:rPr>
              <a:t>Recommend new development on .NET Core</a:t>
            </a:r>
          </a:p>
          <a:p>
            <a:pPr marL="800100" lvl="1" indent="-342900">
              <a:buFont typeface="Arial" panose="020B0604020202020204" pitchFamily="34" charset="0"/>
              <a:buChar char="•"/>
            </a:pPr>
            <a:endParaRPr lang="en-US"/>
          </a:p>
        </p:txBody>
      </p:sp>
    </p:spTree>
    <p:extLst>
      <p:ext uri="{BB962C8B-B14F-4D97-AF65-F5344CB8AC3E}">
        <p14:creationId xmlns:p14="http://schemas.microsoft.com/office/powerpoint/2010/main" val="236136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C96748-E418-0749-B00E-80E1FF4FD392}"/>
              </a:ext>
            </a:extLst>
          </p:cNvPr>
          <p:cNvSpPr/>
          <p:nvPr/>
        </p:nvSpPr>
        <p:spPr bwMode="auto">
          <a:xfrm>
            <a:off x="2453" y="0"/>
            <a:ext cx="12205014" cy="372238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78F75CE8-0CBD-6B4E-82DA-84119C6C8B3A}"/>
              </a:ext>
            </a:extLst>
          </p:cNvPr>
          <p:cNvSpPr txBox="1"/>
          <p:nvPr/>
        </p:nvSpPr>
        <p:spPr>
          <a:xfrm>
            <a:off x="-110955" y="2107264"/>
            <a:ext cx="1415692"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9" name="TextBox 8">
            <a:extLst>
              <a:ext uri="{FF2B5EF4-FFF2-40B4-BE49-F238E27FC236}">
                <a16:creationId xmlns:a16="http://schemas.microsoft.com/office/drawing/2014/main" id="{5B2F61C6-3891-A541-80B8-732AE0F5219C}"/>
              </a:ext>
            </a:extLst>
          </p:cNvPr>
          <p:cNvSpPr txBox="1"/>
          <p:nvPr/>
        </p:nvSpPr>
        <p:spPr>
          <a:xfrm>
            <a:off x="858366" y="1698921"/>
            <a:ext cx="1415692" cy="6218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63EF6354-22F1-E447-BD0D-FBB2904E0695}"/>
              </a:ext>
            </a:extLst>
          </p:cNvPr>
          <p:cNvSpPr txBox="1"/>
          <p:nvPr/>
        </p:nvSpPr>
        <p:spPr>
          <a:xfrm>
            <a:off x="2640288" y="1930052"/>
            <a:ext cx="1926538" cy="4556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11" name="TextBox 10">
            <a:extLst>
              <a:ext uri="{FF2B5EF4-FFF2-40B4-BE49-F238E27FC236}">
                <a16:creationId xmlns:a16="http://schemas.microsoft.com/office/drawing/2014/main" id="{0B4621AD-8AEF-E345-A690-C42FD83FDDF4}"/>
              </a:ext>
            </a:extLst>
          </p:cNvPr>
          <p:cNvSpPr txBox="1"/>
          <p:nvPr/>
        </p:nvSpPr>
        <p:spPr>
          <a:xfrm>
            <a:off x="1428205" y="2413167"/>
            <a:ext cx="2246835"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200" b="0" i="0" u="none" strike="noStrike" kern="1200" cap="none" spc="0" normalizeH="0" baseline="0" noProof="0">
              <a:ln>
                <a:noFill/>
              </a:ln>
              <a:solidFill>
                <a:schemeClr val="bg1"/>
              </a:solidFill>
              <a:effectLst/>
              <a:uLnTx/>
              <a:uFillTx/>
              <a:latin typeface="Segoe UI"/>
              <a:ea typeface="+mn-ea"/>
            </a:endParaRPr>
          </a:p>
        </p:txBody>
      </p:sp>
      <p:sp>
        <p:nvSpPr>
          <p:cNvPr id="12" name="TextBox 11">
            <a:extLst>
              <a:ext uri="{FF2B5EF4-FFF2-40B4-BE49-F238E27FC236}">
                <a16:creationId xmlns:a16="http://schemas.microsoft.com/office/drawing/2014/main" id="{20B0DB23-3DE6-FC49-9D62-F8C7B0B14EA5}"/>
              </a:ext>
            </a:extLst>
          </p:cNvPr>
          <p:cNvSpPr txBox="1"/>
          <p:nvPr/>
        </p:nvSpPr>
        <p:spPr>
          <a:xfrm>
            <a:off x="4889036" y="1861193"/>
            <a:ext cx="1541288"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SignalR Service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097DF5F0-390B-8E42-BBFB-CAA940771EDD}"/>
              </a:ext>
            </a:extLst>
          </p:cNvPr>
          <p:cNvSpPr txBox="1"/>
          <p:nvPr/>
        </p:nvSpPr>
        <p:spPr>
          <a:xfrm>
            <a:off x="3666690" y="1592820"/>
            <a:ext cx="1926538" cy="4556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cxnSp>
        <p:nvCxnSpPr>
          <p:cNvPr id="15" name="Straight Connector 14">
            <a:extLst>
              <a:ext uri="{FF2B5EF4-FFF2-40B4-BE49-F238E27FC236}">
                <a16:creationId xmlns:a16="http://schemas.microsoft.com/office/drawing/2014/main" id="{92403265-6E0E-7249-995E-6418FAD8FFAF}"/>
              </a:ext>
            </a:extLst>
          </p:cNvPr>
          <p:cNvCxnSpPr>
            <a:cxnSpLocks/>
            <a:stCxn id="60" idx="0"/>
            <a:endCxn id="8" idx="2"/>
          </p:cNvCxnSpPr>
          <p:nvPr/>
        </p:nvCxnSpPr>
        <p:spPr>
          <a:xfrm flipV="1">
            <a:off x="586537" y="2729124"/>
            <a:ext cx="10354" cy="63666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CFE41E-7AC8-E840-9D95-B15FF3A5323C}"/>
              </a:ext>
            </a:extLst>
          </p:cNvPr>
          <p:cNvCxnSpPr>
            <a:cxnSpLocks/>
            <a:stCxn id="51" idx="0"/>
            <a:endCxn id="9" idx="2"/>
          </p:cNvCxnSpPr>
          <p:nvPr/>
        </p:nvCxnSpPr>
        <p:spPr>
          <a:xfrm flipV="1">
            <a:off x="1558561" y="2320781"/>
            <a:ext cx="7651" cy="1051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BB41FB-6FE8-8642-9BD1-9F73A1816E94}"/>
              </a:ext>
            </a:extLst>
          </p:cNvPr>
          <p:cNvCxnSpPr>
            <a:cxnSpLocks/>
            <a:stCxn id="48" idx="0"/>
            <a:endCxn id="11" idx="2"/>
          </p:cNvCxnSpPr>
          <p:nvPr/>
        </p:nvCxnSpPr>
        <p:spPr>
          <a:xfrm flipV="1">
            <a:off x="2548883" y="3035027"/>
            <a:ext cx="2740" cy="3583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34F553F-78B2-014E-B198-A97A0AA5A9EE}"/>
              </a:ext>
            </a:extLst>
          </p:cNvPr>
          <p:cNvCxnSpPr>
            <a:cxnSpLocks/>
            <a:stCxn id="10" idx="2"/>
            <a:endCxn id="38" idx="0"/>
          </p:cNvCxnSpPr>
          <p:nvPr/>
        </p:nvCxnSpPr>
        <p:spPr>
          <a:xfrm flipH="1">
            <a:off x="3603204" y="2385713"/>
            <a:ext cx="353" cy="100301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A0D74B-0D55-0549-B922-20BD53F00FDC}"/>
              </a:ext>
            </a:extLst>
          </p:cNvPr>
          <p:cNvCxnSpPr>
            <a:cxnSpLocks/>
            <a:stCxn id="13" idx="2"/>
            <a:endCxn id="54" idx="0"/>
          </p:cNvCxnSpPr>
          <p:nvPr/>
        </p:nvCxnSpPr>
        <p:spPr>
          <a:xfrm flipH="1">
            <a:off x="4627834" y="2048481"/>
            <a:ext cx="2125" cy="13173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C70A79-60BB-924F-BC6C-54682BF19094}"/>
              </a:ext>
            </a:extLst>
          </p:cNvPr>
          <p:cNvCxnSpPr>
            <a:cxnSpLocks/>
            <a:stCxn id="12" idx="2"/>
            <a:endCxn id="57" idx="0"/>
          </p:cNvCxnSpPr>
          <p:nvPr/>
        </p:nvCxnSpPr>
        <p:spPr>
          <a:xfrm flipH="1">
            <a:off x="5657474" y="2483053"/>
            <a:ext cx="2206" cy="87951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FF7FC7-FF11-C040-B813-EB05CB9AB4D8}"/>
              </a:ext>
            </a:extLst>
          </p:cNvPr>
          <p:cNvSpPr txBox="1"/>
          <p:nvPr/>
        </p:nvSpPr>
        <p:spPr>
          <a:xfrm>
            <a:off x="5827678" y="2233466"/>
            <a:ext cx="1672909"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22" name="Straight Connector 21">
            <a:extLst>
              <a:ext uri="{FF2B5EF4-FFF2-40B4-BE49-F238E27FC236}">
                <a16:creationId xmlns:a16="http://schemas.microsoft.com/office/drawing/2014/main" id="{416F0ABA-EADF-7B44-BBFB-A447A3149FF3}"/>
              </a:ext>
            </a:extLst>
          </p:cNvPr>
          <p:cNvCxnSpPr>
            <a:cxnSpLocks/>
            <a:stCxn id="83" idx="0"/>
            <a:endCxn id="21" idx="2"/>
          </p:cNvCxnSpPr>
          <p:nvPr/>
        </p:nvCxnSpPr>
        <p:spPr>
          <a:xfrm flipH="1" flipV="1">
            <a:off x="6664133" y="2855326"/>
            <a:ext cx="1158" cy="49551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D068682-FBF5-C34A-9D3A-6D8E788F5204}"/>
              </a:ext>
            </a:extLst>
          </p:cNvPr>
          <p:cNvSpPr txBox="1"/>
          <p:nvPr/>
        </p:nvSpPr>
        <p:spPr>
          <a:xfrm>
            <a:off x="7821278" y="1205887"/>
            <a:ext cx="1672909" cy="4556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99FCA92C-2761-D640-8780-5EA100C9D963}"/>
              </a:ext>
            </a:extLst>
          </p:cNvPr>
          <p:cNvCxnSpPr>
            <a:cxnSpLocks/>
            <a:stCxn id="23" idx="2"/>
            <a:endCxn id="45" idx="0"/>
          </p:cNvCxnSpPr>
          <p:nvPr/>
        </p:nvCxnSpPr>
        <p:spPr>
          <a:xfrm>
            <a:off x="8657733" y="1661548"/>
            <a:ext cx="3189" cy="16914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F507E3-7D77-2742-BF0A-328F54978E01}"/>
              </a:ext>
            </a:extLst>
          </p:cNvPr>
          <p:cNvSpPr txBox="1"/>
          <p:nvPr/>
        </p:nvSpPr>
        <p:spPr>
          <a:xfrm>
            <a:off x="8837045" y="2201311"/>
            <a:ext cx="1672909"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26" name="Straight Connector 25">
            <a:extLst>
              <a:ext uri="{FF2B5EF4-FFF2-40B4-BE49-F238E27FC236}">
                <a16:creationId xmlns:a16="http://schemas.microsoft.com/office/drawing/2014/main" id="{96EB5366-AE21-F441-8A70-C247721BF7D3}"/>
              </a:ext>
            </a:extLst>
          </p:cNvPr>
          <p:cNvCxnSpPr>
            <a:cxnSpLocks/>
            <a:stCxn id="25" idx="2"/>
            <a:endCxn id="42" idx="0"/>
          </p:cNvCxnSpPr>
          <p:nvPr/>
        </p:nvCxnSpPr>
        <p:spPr>
          <a:xfrm>
            <a:off x="9673500" y="2823171"/>
            <a:ext cx="249" cy="53939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C167812-5A9E-9A4E-8781-A2113FA97D7F}"/>
              </a:ext>
            </a:extLst>
          </p:cNvPr>
          <p:cNvSpPr txBox="1"/>
          <p:nvPr/>
        </p:nvSpPr>
        <p:spPr>
          <a:xfrm>
            <a:off x="9826609" y="1639818"/>
            <a:ext cx="1672909" cy="4556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711009C5-E33B-0D40-B4B9-B10B11EBB347}"/>
              </a:ext>
            </a:extLst>
          </p:cNvPr>
          <p:cNvCxnSpPr>
            <a:cxnSpLocks/>
            <a:stCxn id="27" idx="2"/>
            <a:endCxn id="63" idx="0"/>
          </p:cNvCxnSpPr>
          <p:nvPr/>
        </p:nvCxnSpPr>
        <p:spPr>
          <a:xfrm>
            <a:off x="10663064" y="2095479"/>
            <a:ext cx="3848" cy="126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8B91116-0EA9-8E4A-B014-EDF895C80776}"/>
              </a:ext>
            </a:extLst>
          </p:cNvPr>
          <p:cNvSpPr txBox="1"/>
          <p:nvPr/>
        </p:nvSpPr>
        <p:spPr>
          <a:xfrm>
            <a:off x="6843441" y="1740854"/>
            <a:ext cx="1672909"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30" name="Straight Connector 29">
            <a:extLst>
              <a:ext uri="{FF2B5EF4-FFF2-40B4-BE49-F238E27FC236}">
                <a16:creationId xmlns:a16="http://schemas.microsoft.com/office/drawing/2014/main" id="{ADDFAEBF-D4E1-8A4A-A480-4F69F1408D4D}"/>
              </a:ext>
            </a:extLst>
          </p:cNvPr>
          <p:cNvCxnSpPr>
            <a:cxnSpLocks/>
            <a:stCxn id="29" idx="2"/>
            <a:endCxn id="35" idx="0"/>
          </p:cNvCxnSpPr>
          <p:nvPr/>
        </p:nvCxnSpPr>
        <p:spPr>
          <a:xfrm>
            <a:off x="7679896" y="2362714"/>
            <a:ext cx="1369" cy="9856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039ADE4-0A37-8D45-B5C3-61BD8F91AB39}"/>
              </a:ext>
            </a:extLst>
          </p:cNvPr>
          <p:cNvSpPr/>
          <p:nvPr/>
        </p:nvSpPr>
        <p:spPr bwMode="auto">
          <a:xfrm>
            <a:off x="11165900" y="3603765"/>
            <a:ext cx="256588" cy="256032"/>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Oval 31">
            <a:extLst>
              <a:ext uri="{FF2B5EF4-FFF2-40B4-BE49-F238E27FC236}">
                <a16:creationId xmlns:a16="http://schemas.microsoft.com/office/drawing/2014/main" id="{49BD5C89-5D43-1F45-A65D-1ABA8D8A93AD}"/>
              </a:ext>
            </a:extLst>
          </p:cNvPr>
          <p:cNvSpPr/>
          <p:nvPr/>
        </p:nvSpPr>
        <p:spPr bwMode="auto">
          <a:xfrm>
            <a:off x="11484352" y="3603171"/>
            <a:ext cx="256588" cy="256032"/>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Oval 32">
            <a:extLst>
              <a:ext uri="{FF2B5EF4-FFF2-40B4-BE49-F238E27FC236}">
                <a16:creationId xmlns:a16="http://schemas.microsoft.com/office/drawing/2014/main" id="{7F5DDDD2-1D1C-AD4B-93B9-6BB06F7BD6DC}"/>
              </a:ext>
            </a:extLst>
          </p:cNvPr>
          <p:cNvSpPr/>
          <p:nvPr/>
        </p:nvSpPr>
        <p:spPr bwMode="auto">
          <a:xfrm>
            <a:off x="11815838" y="3601124"/>
            <a:ext cx="256588" cy="256032"/>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4" name="Group 33">
            <a:extLst>
              <a:ext uri="{FF2B5EF4-FFF2-40B4-BE49-F238E27FC236}">
                <a16:creationId xmlns:a16="http://schemas.microsoft.com/office/drawing/2014/main" id="{BFEEA2DC-6355-654B-8036-AC6E64DF3B7C}"/>
              </a:ext>
            </a:extLst>
          </p:cNvPr>
          <p:cNvGrpSpPr/>
          <p:nvPr/>
        </p:nvGrpSpPr>
        <p:grpSpPr>
          <a:xfrm>
            <a:off x="7361225" y="3348383"/>
            <a:ext cx="640080" cy="640080"/>
            <a:chOff x="7283401" y="2939081"/>
            <a:chExt cx="640080" cy="640080"/>
          </a:xfrm>
        </p:grpSpPr>
        <p:sp>
          <p:nvSpPr>
            <p:cNvPr id="35" name="Oval 34">
              <a:extLst>
                <a:ext uri="{FF2B5EF4-FFF2-40B4-BE49-F238E27FC236}">
                  <a16:creationId xmlns:a16="http://schemas.microsoft.com/office/drawing/2014/main" id="{B281C39B-6442-FA47-B30D-42B0287B0319}"/>
                </a:ext>
              </a:extLst>
            </p:cNvPr>
            <p:cNvSpPr/>
            <p:nvPr/>
          </p:nvSpPr>
          <p:spPr bwMode="auto">
            <a:xfrm>
              <a:off x="7283401" y="2939081"/>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6" name="Picture 35">
              <a:extLst>
                <a:ext uri="{FF2B5EF4-FFF2-40B4-BE49-F238E27FC236}">
                  <a16:creationId xmlns:a16="http://schemas.microsoft.com/office/drawing/2014/main" id="{55CA2E3B-8238-A345-BFCD-EB2293427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323" y="3082292"/>
              <a:ext cx="382973" cy="382973"/>
            </a:xfrm>
            <a:prstGeom prst="rect">
              <a:avLst/>
            </a:prstGeom>
          </p:spPr>
        </p:pic>
      </p:grpSp>
      <p:grpSp>
        <p:nvGrpSpPr>
          <p:cNvPr id="37" name="Group 36">
            <a:extLst>
              <a:ext uri="{FF2B5EF4-FFF2-40B4-BE49-F238E27FC236}">
                <a16:creationId xmlns:a16="http://schemas.microsoft.com/office/drawing/2014/main" id="{B4421E59-0174-0F47-AC0E-3DDB02FF0E5D}"/>
              </a:ext>
            </a:extLst>
          </p:cNvPr>
          <p:cNvGrpSpPr/>
          <p:nvPr/>
        </p:nvGrpSpPr>
        <p:grpSpPr>
          <a:xfrm>
            <a:off x="3283164" y="3388728"/>
            <a:ext cx="640080" cy="640080"/>
            <a:chOff x="3205340" y="2979426"/>
            <a:chExt cx="640080" cy="640080"/>
          </a:xfrm>
        </p:grpSpPr>
        <p:sp>
          <p:nvSpPr>
            <p:cNvPr id="38" name="Oval 37">
              <a:extLst>
                <a:ext uri="{FF2B5EF4-FFF2-40B4-BE49-F238E27FC236}">
                  <a16:creationId xmlns:a16="http://schemas.microsoft.com/office/drawing/2014/main" id="{A90D1900-E5B6-FB43-BB4A-AE75625FDC3A}"/>
                </a:ext>
              </a:extLst>
            </p:cNvPr>
            <p:cNvSpPr/>
            <p:nvPr/>
          </p:nvSpPr>
          <p:spPr bwMode="auto">
            <a:xfrm>
              <a:off x="3205340" y="2979426"/>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9" name="Picture 38" descr="A picture containing device&#10;&#10;Description generated with high confidence">
              <a:extLst>
                <a:ext uri="{FF2B5EF4-FFF2-40B4-BE49-F238E27FC236}">
                  <a16:creationId xmlns:a16="http://schemas.microsoft.com/office/drawing/2014/main" id="{05B0D62F-366C-9B42-BA4F-85D3147E7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247" y="3120969"/>
              <a:ext cx="354940" cy="354938"/>
            </a:xfrm>
            <a:prstGeom prst="rect">
              <a:avLst/>
            </a:prstGeom>
          </p:spPr>
        </p:pic>
      </p:grpSp>
      <p:sp>
        <p:nvSpPr>
          <p:cNvPr id="40" name="TextBox 39">
            <a:extLst>
              <a:ext uri="{FF2B5EF4-FFF2-40B4-BE49-F238E27FC236}">
                <a16:creationId xmlns:a16="http://schemas.microsoft.com/office/drawing/2014/main" id="{E077D158-CB5A-DB4B-AE81-8B521CA8F9CA}"/>
              </a:ext>
            </a:extLst>
          </p:cNvPr>
          <p:cNvSpPr txBox="1"/>
          <p:nvPr/>
        </p:nvSpPr>
        <p:spPr>
          <a:xfrm>
            <a:off x="10752420" y="3240105"/>
            <a:ext cx="1672909" cy="4279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41" name="Group 40">
            <a:extLst>
              <a:ext uri="{FF2B5EF4-FFF2-40B4-BE49-F238E27FC236}">
                <a16:creationId xmlns:a16="http://schemas.microsoft.com/office/drawing/2014/main" id="{A08D3E71-8A9F-DF41-881F-D47C8C31D118}"/>
              </a:ext>
            </a:extLst>
          </p:cNvPr>
          <p:cNvGrpSpPr/>
          <p:nvPr/>
        </p:nvGrpSpPr>
        <p:grpSpPr>
          <a:xfrm>
            <a:off x="9353709" y="3362567"/>
            <a:ext cx="640080" cy="640080"/>
            <a:chOff x="9275885" y="2953265"/>
            <a:chExt cx="640080" cy="640080"/>
          </a:xfrm>
        </p:grpSpPr>
        <p:sp>
          <p:nvSpPr>
            <p:cNvPr id="42" name="Oval 41">
              <a:extLst>
                <a:ext uri="{FF2B5EF4-FFF2-40B4-BE49-F238E27FC236}">
                  <a16:creationId xmlns:a16="http://schemas.microsoft.com/office/drawing/2014/main" id="{518BFD29-5A68-8146-B397-D4D93190915F}"/>
                </a:ext>
              </a:extLst>
            </p:cNvPr>
            <p:cNvSpPr/>
            <p:nvPr/>
          </p:nvSpPr>
          <p:spPr bwMode="auto">
            <a:xfrm>
              <a:off x="9275885" y="2953265"/>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3" name="Picture 42" descr="A close up of a sign&#10;&#10;Description generated with high confidence">
              <a:extLst>
                <a:ext uri="{FF2B5EF4-FFF2-40B4-BE49-F238E27FC236}">
                  <a16:creationId xmlns:a16="http://schemas.microsoft.com/office/drawing/2014/main" id="{31BE93E6-E0E5-2741-BE96-8F6F4D1A3F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6847" y="3091278"/>
              <a:ext cx="372259" cy="372259"/>
            </a:xfrm>
            <a:prstGeom prst="rect">
              <a:avLst/>
            </a:prstGeom>
          </p:spPr>
        </p:pic>
      </p:grpSp>
      <p:grpSp>
        <p:nvGrpSpPr>
          <p:cNvPr id="44" name="Group 43">
            <a:extLst>
              <a:ext uri="{FF2B5EF4-FFF2-40B4-BE49-F238E27FC236}">
                <a16:creationId xmlns:a16="http://schemas.microsoft.com/office/drawing/2014/main" id="{8A88A95E-5E62-F647-8776-66D6E9940657}"/>
              </a:ext>
            </a:extLst>
          </p:cNvPr>
          <p:cNvGrpSpPr/>
          <p:nvPr/>
        </p:nvGrpSpPr>
        <p:grpSpPr>
          <a:xfrm>
            <a:off x="8340882" y="3352971"/>
            <a:ext cx="640080" cy="640080"/>
            <a:chOff x="8263058" y="2943669"/>
            <a:chExt cx="640080" cy="640080"/>
          </a:xfrm>
        </p:grpSpPr>
        <p:sp>
          <p:nvSpPr>
            <p:cNvPr id="45" name="Oval 44">
              <a:extLst>
                <a:ext uri="{FF2B5EF4-FFF2-40B4-BE49-F238E27FC236}">
                  <a16:creationId xmlns:a16="http://schemas.microsoft.com/office/drawing/2014/main" id="{E94711AC-8A16-D94B-8D06-223135F6BBE2}"/>
                </a:ext>
              </a:extLst>
            </p:cNvPr>
            <p:cNvSpPr/>
            <p:nvPr/>
          </p:nvSpPr>
          <p:spPr bwMode="auto">
            <a:xfrm>
              <a:off x="8263058" y="2943669"/>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6" name="Picture 45">
              <a:extLst>
                <a:ext uri="{FF2B5EF4-FFF2-40B4-BE49-F238E27FC236}">
                  <a16:creationId xmlns:a16="http://schemas.microsoft.com/office/drawing/2014/main" id="{479E5CA0-FC41-354F-9078-C0FC791F2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0283" y="3090371"/>
              <a:ext cx="406121" cy="406121"/>
            </a:xfrm>
            <a:prstGeom prst="rect">
              <a:avLst/>
            </a:prstGeom>
          </p:spPr>
        </p:pic>
      </p:grpSp>
      <p:grpSp>
        <p:nvGrpSpPr>
          <p:cNvPr id="47" name="Group 46">
            <a:extLst>
              <a:ext uri="{FF2B5EF4-FFF2-40B4-BE49-F238E27FC236}">
                <a16:creationId xmlns:a16="http://schemas.microsoft.com/office/drawing/2014/main" id="{B18CEF46-1469-1C47-AE2A-74D286D3BD57}"/>
              </a:ext>
            </a:extLst>
          </p:cNvPr>
          <p:cNvGrpSpPr/>
          <p:nvPr/>
        </p:nvGrpSpPr>
        <p:grpSpPr>
          <a:xfrm>
            <a:off x="2228843" y="3393387"/>
            <a:ext cx="640080" cy="640080"/>
            <a:chOff x="2151019" y="2984085"/>
            <a:chExt cx="640080" cy="640080"/>
          </a:xfrm>
        </p:grpSpPr>
        <p:sp>
          <p:nvSpPr>
            <p:cNvPr id="48" name="Oval 47">
              <a:extLst>
                <a:ext uri="{FF2B5EF4-FFF2-40B4-BE49-F238E27FC236}">
                  <a16:creationId xmlns:a16="http://schemas.microsoft.com/office/drawing/2014/main" id="{6B6E3A22-9A01-E743-8886-07BD199FCD34}"/>
                </a:ext>
              </a:extLst>
            </p:cNvPr>
            <p:cNvSpPr/>
            <p:nvPr/>
          </p:nvSpPr>
          <p:spPr bwMode="auto">
            <a:xfrm>
              <a:off x="2151019" y="2984085"/>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9" name="Picture 48">
              <a:extLst>
                <a:ext uri="{FF2B5EF4-FFF2-40B4-BE49-F238E27FC236}">
                  <a16:creationId xmlns:a16="http://schemas.microsoft.com/office/drawing/2014/main" id="{AC84C5F0-CD56-0A46-B42B-CC4C6C78C1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5311" y="3100249"/>
              <a:ext cx="425476" cy="425476"/>
            </a:xfrm>
            <a:prstGeom prst="rect">
              <a:avLst/>
            </a:prstGeom>
          </p:spPr>
        </p:pic>
      </p:grpSp>
      <p:grpSp>
        <p:nvGrpSpPr>
          <p:cNvPr id="50" name="Group 49">
            <a:extLst>
              <a:ext uri="{FF2B5EF4-FFF2-40B4-BE49-F238E27FC236}">
                <a16:creationId xmlns:a16="http://schemas.microsoft.com/office/drawing/2014/main" id="{042033D1-FB34-D340-9B25-2E9341EEC16A}"/>
              </a:ext>
            </a:extLst>
          </p:cNvPr>
          <p:cNvGrpSpPr/>
          <p:nvPr/>
        </p:nvGrpSpPr>
        <p:grpSpPr>
          <a:xfrm>
            <a:off x="1238521" y="3371840"/>
            <a:ext cx="640080" cy="640080"/>
            <a:chOff x="1131513" y="2952810"/>
            <a:chExt cx="640080" cy="640080"/>
          </a:xfrm>
        </p:grpSpPr>
        <p:sp>
          <p:nvSpPr>
            <p:cNvPr id="51" name="Oval 50">
              <a:extLst>
                <a:ext uri="{FF2B5EF4-FFF2-40B4-BE49-F238E27FC236}">
                  <a16:creationId xmlns:a16="http://schemas.microsoft.com/office/drawing/2014/main" id="{EF6DF041-EE93-CA48-9C22-243F55CE48F9}"/>
                </a:ext>
              </a:extLst>
            </p:cNvPr>
            <p:cNvSpPr/>
            <p:nvPr/>
          </p:nvSpPr>
          <p:spPr bwMode="auto">
            <a:xfrm>
              <a:off x="1131513" y="2952810"/>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2" name="Picture 51" descr="A picture containing vector graphics&#10;&#10;Description generated with high confidence">
              <a:extLst>
                <a:ext uri="{FF2B5EF4-FFF2-40B4-BE49-F238E27FC236}">
                  <a16:creationId xmlns:a16="http://schemas.microsoft.com/office/drawing/2014/main" id="{34D27F47-5911-FF4C-8F4B-A128886B2D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7957" y="3110245"/>
              <a:ext cx="324110" cy="324110"/>
            </a:xfrm>
            <a:prstGeom prst="rect">
              <a:avLst/>
            </a:prstGeom>
            <a:ln>
              <a:noFill/>
            </a:ln>
          </p:spPr>
        </p:pic>
      </p:grpSp>
      <p:grpSp>
        <p:nvGrpSpPr>
          <p:cNvPr id="53" name="Group 52">
            <a:extLst>
              <a:ext uri="{FF2B5EF4-FFF2-40B4-BE49-F238E27FC236}">
                <a16:creationId xmlns:a16="http://schemas.microsoft.com/office/drawing/2014/main" id="{83F4745F-6DA2-6C48-A3DF-05837483A266}"/>
              </a:ext>
            </a:extLst>
          </p:cNvPr>
          <p:cNvGrpSpPr/>
          <p:nvPr/>
        </p:nvGrpSpPr>
        <p:grpSpPr>
          <a:xfrm>
            <a:off x="4307794" y="3365791"/>
            <a:ext cx="640080" cy="640080"/>
            <a:chOff x="4229970" y="2956489"/>
            <a:chExt cx="640080" cy="640080"/>
          </a:xfrm>
        </p:grpSpPr>
        <p:sp>
          <p:nvSpPr>
            <p:cNvPr id="54" name="Oval 53">
              <a:extLst>
                <a:ext uri="{FF2B5EF4-FFF2-40B4-BE49-F238E27FC236}">
                  <a16:creationId xmlns:a16="http://schemas.microsoft.com/office/drawing/2014/main" id="{52D44938-DC9B-CE46-A9FF-352A5E13DF87}"/>
                </a:ext>
              </a:extLst>
            </p:cNvPr>
            <p:cNvSpPr/>
            <p:nvPr/>
          </p:nvSpPr>
          <p:spPr bwMode="auto">
            <a:xfrm>
              <a:off x="4229970" y="2956489"/>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5" name="Picture 54">
              <a:extLst>
                <a:ext uri="{FF2B5EF4-FFF2-40B4-BE49-F238E27FC236}">
                  <a16:creationId xmlns:a16="http://schemas.microsoft.com/office/drawing/2014/main" id="{6645D4EE-6681-E843-B597-A51FBC85EC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3022" y="3103710"/>
              <a:ext cx="385750" cy="385750"/>
            </a:xfrm>
            <a:prstGeom prst="rect">
              <a:avLst/>
            </a:prstGeom>
          </p:spPr>
        </p:pic>
      </p:grpSp>
      <p:grpSp>
        <p:nvGrpSpPr>
          <p:cNvPr id="56" name="Group 55">
            <a:extLst>
              <a:ext uri="{FF2B5EF4-FFF2-40B4-BE49-F238E27FC236}">
                <a16:creationId xmlns:a16="http://schemas.microsoft.com/office/drawing/2014/main" id="{710C91F7-2621-EE42-912D-9565A09AEC83}"/>
              </a:ext>
            </a:extLst>
          </p:cNvPr>
          <p:cNvGrpSpPr/>
          <p:nvPr/>
        </p:nvGrpSpPr>
        <p:grpSpPr>
          <a:xfrm>
            <a:off x="5337434" y="3362567"/>
            <a:ext cx="640080" cy="640080"/>
            <a:chOff x="5259610" y="2953265"/>
            <a:chExt cx="640080" cy="640080"/>
          </a:xfrm>
        </p:grpSpPr>
        <p:sp>
          <p:nvSpPr>
            <p:cNvPr id="57" name="Oval 56">
              <a:extLst>
                <a:ext uri="{FF2B5EF4-FFF2-40B4-BE49-F238E27FC236}">
                  <a16:creationId xmlns:a16="http://schemas.microsoft.com/office/drawing/2014/main" id="{647AEC04-9FA5-1340-8F9B-4D0B8218EC2B}"/>
                </a:ext>
              </a:extLst>
            </p:cNvPr>
            <p:cNvSpPr/>
            <p:nvPr/>
          </p:nvSpPr>
          <p:spPr bwMode="auto">
            <a:xfrm>
              <a:off x="5259610" y="2953265"/>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8" name="Picture 57">
              <a:extLst>
                <a:ext uri="{FF2B5EF4-FFF2-40B4-BE49-F238E27FC236}">
                  <a16:creationId xmlns:a16="http://schemas.microsoft.com/office/drawing/2014/main" id="{EF8D271B-7E68-5E45-A2C8-575FC6F88C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9232" y="3087746"/>
              <a:ext cx="371106" cy="366982"/>
            </a:xfrm>
            <a:prstGeom prst="rect">
              <a:avLst/>
            </a:prstGeom>
          </p:spPr>
        </p:pic>
      </p:grpSp>
      <p:grpSp>
        <p:nvGrpSpPr>
          <p:cNvPr id="59" name="Group 58">
            <a:extLst>
              <a:ext uri="{FF2B5EF4-FFF2-40B4-BE49-F238E27FC236}">
                <a16:creationId xmlns:a16="http://schemas.microsoft.com/office/drawing/2014/main" id="{C71130E9-0696-3547-80F2-462A026BB8F0}"/>
              </a:ext>
            </a:extLst>
          </p:cNvPr>
          <p:cNvGrpSpPr/>
          <p:nvPr/>
        </p:nvGrpSpPr>
        <p:grpSpPr>
          <a:xfrm>
            <a:off x="266497" y="3365791"/>
            <a:ext cx="640080" cy="640080"/>
            <a:chOff x="159489" y="2956489"/>
            <a:chExt cx="640080" cy="640080"/>
          </a:xfrm>
        </p:grpSpPr>
        <p:sp>
          <p:nvSpPr>
            <p:cNvPr id="60" name="Oval 59">
              <a:extLst>
                <a:ext uri="{FF2B5EF4-FFF2-40B4-BE49-F238E27FC236}">
                  <a16:creationId xmlns:a16="http://schemas.microsoft.com/office/drawing/2014/main" id="{B56C7497-604D-C84C-A3FB-06CC46832814}"/>
                </a:ext>
              </a:extLst>
            </p:cNvPr>
            <p:cNvSpPr/>
            <p:nvPr/>
          </p:nvSpPr>
          <p:spPr bwMode="auto">
            <a:xfrm>
              <a:off x="159489" y="2956489"/>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1" name="Picture 60" descr="A picture containing plate&#10;&#10;Description generated with high confidence">
              <a:extLst>
                <a:ext uri="{FF2B5EF4-FFF2-40B4-BE49-F238E27FC236}">
                  <a16:creationId xmlns:a16="http://schemas.microsoft.com/office/drawing/2014/main" id="{65E1F40D-24FA-9247-A4CE-EE83E7485924}"/>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304645" y="3110012"/>
              <a:ext cx="384878" cy="384878"/>
            </a:xfrm>
            <a:prstGeom prst="rect">
              <a:avLst/>
            </a:prstGeom>
          </p:spPr>
        </p:pic>
      </p:grpSp>
      <p:grpSp>
        <p:nvGrpSpPr>
          <p:cNvPr id="62" name="Group 61">
            <a:extLst>
              <a:ext uri="{FF2B5EF4-FFF2-40B4-BE49-F238E27FC236}">
                <a16:creationId xmlns:a16="http://schemas.microsoft.com/office/drawing/2014/main" id="{A98C2320-A092-CA42-AD44-4FF43476C221}"/>
              </a:ext>
            </a:extLst>
          </p:cNvPr>
          <p:cNvGrpSpPr/>
          <p:nvPr/>
        </p:nvGrpSpPr>
        <p:grpSpPr>
          <a:xfrm>
            <a:off x="10346872" y="3358810"/>
            <a:ext cx="640080" cy="640080"/>
            <a:chOff x="10269048" y="2949508"/>
            <a:chExt cx="640080" cy="640080"/>
          </a:xfrm>
        </p:grpSpPr>
        <p:sp>
          <p:nvSpPr>
            <p:cNvPr id="63" name="Oval 62">
              <a:extLst>
                <a:ext uri="{FF2B5EF4-FFF2-40B4-BE49-F238E27FC236}">
                  <a16:creationId xmlns:a16="http://schemas.microsoft.com/office/drawing/2014/main" id="{5DB8AC25-D594-084F-A8CB-7403E92C4024}"/>
                </a:ext>
              </a:extLst>
            </p:cNvPr>
            <p:cNvSpPr/>
            <p:nvPr/>
          </p:nvSpPr>
          <p:spPr bwMode="auto">
            <a:xfrm>
              <a:off x="10269048" y="2949508"/>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4" name="Picture 63">
              <a:extLst>
                <a:ext uri="{FF2B5EF4-FFF2-40B4-BE49-F238E27FC236}">
                  <a16:creationId xmlns:a16="http://schemas.microsoft.com/office/drawing/2014/main" id="{63764784-1359-5D41-A245-A652778B0B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11850" y="3091246"/>
              <a:ext cx="397886" cy="366055"/>
            </a:xfrm>
            <a:prstGeom prst="rect">
              <a:avLst/>
            </a:prstGeom>
          </p:spPr>
        </p:pic>
      </p:grpSp>
      <p:cxnSp>
        <p:nvCxnSpPr>
          <p:cNvPr id="65" name="Straight Connector 64">
            <a:extLst>
              <a:ext uri="{FF2B5EF4-FFF2-40B4-BE49-F238E27FC236}">
                <a16:creationId xmlns:a16="http://schemas.microsoft.com/office/drawing/2014/main" id="{E42DE9A5-A905-AA43-803D-4D3DA4093D7A}"/>
              </a:ext>
            </a:extLst>
          </p:cNvPr>
          <p:cNvCxnSpPr>
            <a:cxnSpLocks/>
            <a:stCxn id="51" idx="4"/>
            <a:endCxn id="66" idx="0"/>
          </p:cNvCxnSpPr>
          <p:nvPr/>
        </p:nvCxnSpPr>
        <p:spPr>
          <a:xfrm>
            <a:off x="1558561" y="4011920"/>
            <a:ext cx="5570" cy="552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B6AE2A3-359C-0A49-BB6A-29164C3BACA2}"/>
              </a:ext>
            </a:extLst>
          </p:cNvPr>
          <p:cNvSpPr txBox="1"/>
          <p:nvPr/>
        </p:nvSpPr>
        <p:spPr>
          <a:xfrm>
            <a:off x="615591" y="456462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aps and services</a:t>
            </a:r>
          </a:p>
        </p:txBody>
      </p:sp>
      <p:cxnSp>
        <p:nvCxnSpPr>
          <p:cNvPr id="67" name="Straight Connector 66">
            <a:extLst>
              <a:ext uri="{FF2B5EF4-FFF2-40B4-BE49-F238E27FC236}">
                <a16:creationId xmlns:a16="http://schemas.microsoft.com/office/drawing/2014/main" id="{6C8180B1-7157-5F44-8A78-3853209CECA2}"/>
              </a:ext>
            </a:extLst>
          </p:cNvPr>
          <p:cNvCxnSpPr>
            <a:cxnSpLocks/>
            <a:stCxn id="35" idx="4"/>
            <a:endCxn id="68" idx="0"/>
          </p:cNvCxnSpPr>
          <p:nvPr/>
        </p:nvCxnSpPr>
        <p:spPr>
          <a:xfrm>
            <a:off x="7681265" y="3988463"/>
            <a:ext cx="5181" cy="6366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ACEB32B-54CA-DE49-9637-048BA1CDA3C4}"/>
              </a:ext>
            </a:extLst>
          </p:cNvPr>
          <p:cNvSpPr txBox="1"/>
          <p:nvPr/>
        </p:nvSpPr>
        <p:spPr>
          <a:xfrm>
            <a:off x="6737906" y="4625091"/>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69" name="Straight Connector 68">
            <a:extLst>
              <a:ext uri="{FF2B5EF4-FFF2-40B4-BE49-F238E27FC236}">
                <a16:creationId xmlns:a16="http://schemas.microsoft.com/office/drawing/2014/main" id="{6DE26882-99A9-7F41-876F-334330A58089}"/>
              </a:ext>
            </a:extLst>
          </p:cNvPr>
          <p:cNvCxnSpPr>
            <a:cxnSpLocks/>
            <a:stCxn id="54" idx="4"/>
            <a:endCxn id="70" idx="0"/>
          </p:cNvCxnSpPr>
          <p:nvPr/>
        </p:nvCxnSpPr>
        <p:spPr>
          <a:xfrm>
            <a:off x="4627834" y="4005871"/>
            <a:ext cx="353" cy="3780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E4ACF80-EFDF-1947-8832-F4E51B22DE65}"/>
              </a:ext>
            </a:extLst>
          </p:cNvPr>
          <p:cNvSpPr txBox="1"/>
          <p:nvPr/>
        </p:nvSpPr>
        <p:spPr>
          <a:xfrm>
            <a:off x="3679647" y="438393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71" name="Straight Connector 70">
            <a:extLst>
              <a:ext uri="{FF2B5EF4-FFF2-40B4-BE49-F238E27FC236}">
                <a16:creationId xmlns:a16="http://schemas.microsoft.com/office/drawing/2014/main" id="{47A3C62C-E649-154F-9E56-F336A45D2820}"/>
              </a:ext>
            </a:extLst>
          </p:cNvPr>
          <p:cNvCxnSpPr>
            <a:cxnSpLocks/>
            <a:stCxn id="42" idx="4"/>
            <a:endCxn id="74" idx="0"/>
          </p:cNvCxnSpPr>
          <p:nvPr/>
        </p:nvCxnSpPr>
        <p:spPr>
          <a:xfrm flipH="1">
            <a:off x="9673500" y="4002647"/>
            <a:ext cx="249" cy="10664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D78373-DE03-8A47-9718-559ABA3784C6}"/>
              </a:ext>
            </a:extLst>
          </p:cNvPr>
          <p:cNvCxnSpPr>
            <a:cxnSpLocks/>
            <a:stCxn id="63" idx="4"/>
            <a:endCxn id="75" idx="0"/>
          </p:cNvCxnSpPr>
          <p:nvPr/>
        </p:nvCxnSpPr>
        <p:spPr>
          <a:xfrm>
            <a:off x="10666912" y="3998890"/>
            <a:ext cx="12617" cy="10639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8B6B1ACE-6A0B-8648-AF1C-615D86CDD300}"/>
              </a:ext>
            </a:extLst>
          </p:cNvPr>
          <p:cNvGrpSpPr/>
          <p:nvPr/>
        </p:nvGrpSpPr>
        <p:grpSpPr>
          <a:xfrm>
            <a:off x="8872696" y="5062790"/>
            <a:ext cx="2755373" cy="634217"/>
            <a:chOff x="8794872" y="4653488"/>
            <a:chExt cx="2755373" cy="634217"/>
          </a:xfrm>
        </p:grpSpPr>
        <p:sp>
          <p:nvSpPr>
            <p:cNvPr id="74" name="TextBox 73">
              <a:extLst>
                <a:ext uri="{FF2B5EF4-FFF2-40B4-BE49-F238E27FC236}">
                  <a16:creationId xmlns:a16="http://schemas.microsoft.com/office/drawing/2014/main" id="{B8A1781E-8A99-0746-857E-05CB78C86647}"/>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75" name="TextBox 74">
              <a:extLst>
                <a:ext uri="{FF2B5EF4-FFF2-40B4-BE49-F238E27FC236}">
                  <a16:creationId xmlns:a16="http://schemas.microsoft.com/office/drawing/2014/main" id="{C8F7AB7D-56CD-334A-9DE1-878A8C84F6C5}"/>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76" name="Straight Connector 75">
            <a:extLst>
              <a:ext uri="{FF2B5EF4-FFF2-40B4-BE49-F238E27FC236}">
                <a16:creationId xmlns:a16="http://schemas.microsoft.com/office/drawing/2014/main" id="{796B4F8E-FB2B-044D-A8F5-C17F1F074DEC}"/>
              </a:ext>
            </a:extLst>
          </p:cNvPr>
          <p:cNvCxnSpPr>
            <a:cxnSpLocks/>
            <a:stCxn id="45" idx="4"/>
            <a:endCxn id="77" idx="0"/>
          </p:cNvCxnSpPr>
          <p:nvPr/>
        </p:nvCxnSpPr>
        <p:spPr>
          <a:xfrm>
            <a:off x="8660922" y="3993051"/>
            <a:ext cx="14330" cy="17949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A77D0A9-0BA6-5243-9EA6-8F2F06D941A2}"/>
              </a:ext>
            </a:extLst>
          </p:cNvPr>
          <p:cNvSpPr txBox="1"/>
          <p:nvPr/>
        </p:nvSpPr>
        <p:spPr>
          <a:xfrm>
            <a:off x="7726712" y="5787974"/>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78" name="Straight Connector 77">
            <a:extLst>
              <a:ext uri="{FF2B5EF4-FFF2-40B4-BE49-F238E27FC236}">
                <a16:creationId xmlns:a16="http://schemas.microsoft.com/office/drawing/2014/main" id="{4DCC4219-2213-044B-A34A-C22B800BC388}"/>
              </a:ext>
            </a:extLst>
          </p:cNvPr>
          <p:cNvCxnSpPr>
            <a:cxnSpLocks/>
            <a:stCxn id="38" idx="4"/>
            <a:endCxn id="79" idx="0"/>
          </p:cNvCxnSpPr>
          <p:nvPr/>
        </p:nvCxnSpPr>
        <p:spPr>
          <a:xfrm flipH="1">
            <a:off x="3598924" y="4028808"/>
            <a:ext cx="4280" cy="1094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210E8B7-24BA-F340-B24E-3742AB5D6B64}"/>
              </a:ext>
            </a:extLst>
          </p:cNvPr>
          <p:cNvSpPr txBox="1"/>
          <p:nvPr/>
        </p:nvSpPr>
        <p:spPr>
          <a:xfrm>
            <a:off x="2650384" y="5123176"/>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80" name="TextBox 79">
            <a:extLst>
              <a:ext uri="{FF2B5EF4-FFF2-40B4-BE49-F238E27FC236}">
                <a16:creationId xmlns:a16="http://schemas.microsoft.com/office/drawing/2014/main" id="{9DD37AD3-A0C8-944C-BC24-052EF1904E21}"/>
              </a:ext>
            </a:extLst>
          </p:cNvPr>
          <p:cNvSpPr txBox="1"/>
          <p:nvPr/>
        </p:nvSpPr>
        <p:spPr>
          <a:xfrm>
            <a:off x="1600308" y="6018806"/>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81" name="Straight Connector 80">
            <a:extLst>
              <a:ext uri="{FF2B5EF4-FFF2-40B4-BE49-F238E27FC236}">
                <a16:creationId xmlns:a16="http://schemas.microsoft.com/office/drawing/2014/main" id="{78AFBA75-A71D-3647-AE8C-D74DA33375F4}"/>
              </a:ext>
            </a:extLst>
          </p:cNvPr>
          <p:cNvCxnSpPr>
            <a:stCxn id="48" idx="4"/>
            <a:endCxn id="80" idx="0"/>
          </p:cNvCxnSpPr>
          <p:nvPr/>
        </p:nvCxnSpPr>
        <p:spPr>
          <a:xfrm flipH="1">
            <a:off x="2548848" y="4033467"/>
            <a:ext cx="35" cy="19853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0933F2A4-6247-4842-8F1A-3A6ED87C186E}"/>
              </a:ext>
            </a:extLst>
          </p:cNvPr>
          <p:cNvGrpSpPr/>
          <p:nvPr/>
        </p:nvGrpSpPr>
        <p:grpSpPr>
          <a:xfrm>
            <a:off x="6345251" y="3350841"/>
            <a:ext cx="640080" cy="640080"/>
            <a:chOff x="6267427" y="2941539"/>
            <a:chExt cx="640080" cy="640080"/>
          </a:xfrm>
        </p:grpSpPr>
        <p:sp>
          <p:nvSpPr>
            <p:cNvPr id="83" name="Oval 82">
              <a:extLst>
                <a:ext uri="{FF2B5EF4-FFF2-40B4-BE49-F238E27FC236}">
                  <a16:creationId xmlns:a16="http://schemas.microsoft.com/office/drawing/2014/main" id="{25F947AE-9D84-8B45-9E8F-5298FD488F05}"/>
                </a:ext>
              </a:extLst>
            </p:cNvPr>
            <p:cNvSpPr/>
            <p:nvPr/>
          </p:nvSpPr>
          <p:spPr bwMode="auto">
            <a:xfrm>
              <a:off x="6267427" y="2941539"/>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 name="brain_2" title="Icon of a brain with circles and connection lines inside">
              <a:extLst>
                <a:ext uri="{FF2B5EF4-FFF2-40B4-BE49-F238E27FC236}">
                  <a16:creationId xmlns:a16="http://schemas.microsoft.com/office/drawing/2014/main" id="{343C4841-A253-5849-9311-3FC29F139C86}"/>
                </a:ext>
              </a:extLst>
            </p:cNvPr>
            <p:cNvSpPr>
              <a:spLocks noChangeAspect="1" noEditPoints="1"/>
            </p:cNvSpPr>
            <p:nvPr/>
          </p:nvSpPr>
          <p:spPr bwMode="auto">
            <a:xfrm>
              <a:off x="6375346" y="3124087"/>
              <a:ext cx="438910" cy="29430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85" name="Straight Connector 84">
            <a:extLst>
              <a:ext uri="{FF2B5EF4-FFF2-40B4-BE49-F238E27FC236}">
                <a16:creationId xmlns:a16="http://schemas.microsoft.com/office/drawing/2014/main" id="{41096BE1-A2E1-E343-9089-0D498BDA1295}"/>
              </a:ext>
            </a:extLst>
          </p:cNvPr>
          <p:cNvCxnSpPr>
            <a:cxnSpLocks/>
            <a:stCxn id="57" idx="4"/>
            <a:endCxn id="86" idx="0"/>
          </p:cNvCxnSpPr>
          <p:nvPr/>
        </p:nvCxnSpPr>
        <p:spPr>
          <a:xfrm flipH="1">
            <a:off x="5654285" y="4002647"/>
            <a:ext cx="3189" cy="12220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D0E3DB3-781B-8646-9C02-C8509791A5AB}"/>
              </a:ext>
            </a:extLst>
          </p:cNvPr>
          <p:cNvSpPr txBox="1"/>
          <p:nvPr/>
        </p:nvSpPr>
        <p:spPr>
          <a:xfrm>
            <a:off x="4705745" y="5224742"/>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87" name="Straight Connector 86">
            <a:extLst>
              <a:ext uri="{FF2B5EF4-FFF2-40B4-BE49-F238E27FC236}">
                <a16:creationId xmlns:a16="http://schemas.microsoft.com/office/drawing/2014/main" id="{C9B34DA9-9271-D046-B825-250A84F182D4}"/>
              </a:ext>
            </a:extLst>
          </p:cNvPr>
          <p:cNvCxnSpPr>
            <a:cxnSpLocks/>
            <a:stCxn id="83" idx="4"/>
            <a:endCxn id="88" idx="0"/>
          </p:cNvCxnSpPr>
          <p:nvPr/>
        </p:nvCxnSpPr>
        <p:spPr>
          <a:xfrm>
            <a:off x="6665291" y="3990921"/>
            <a:ext cx="211" cy="2963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2538A0B-A072-184A-A602-8C6B99A61499}"/>
              </a:ext>
            </a:extLst>
          </p:cNvPr>
          <p:cNvSpPr txBox="1"/>
          <p:nvPr/>
        </p:nvSpPr>
        <p:spPr>
          <a:xfrm>
            <a:off x="5948545" y="4287266"/>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bg1"/>
                </a:solidFill>
              </a:rPr>
              <a:t>.NET cloud apps </a:t>
            </a:r>
            <a:r>
              <a:rPr lang="en-US">
                <a:solidFill>
                  <a:schemeClr val="accent1"/>
                </a:solidFill>
              </a:rPr>
              <a:t>run best </a:t>
            </a:r>
            <a:r>
              <a:rPr lang="en-US">
                <a:solidFill>
                  <a:schemeClr val="bg1"/>
                </a:solidFill>
              </a:rPr>
              <a:t>in Azure</a:t>
            </a:r>
          </a:p>
        </p:txBody>
      </p:sp>
    </p:spTree>
    <p:extLst>
      <p:ext uri="{BB962C8B-B14F-4D97-AF65-F5344CB8AC3E}">
        <p14:creationId xmlns:p14="http://schemas.microsoft.com/office/powerpoint/2010/main" val="398636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250" fill="hold"/>
                                        <p:tgtEl>
                                          <p:spTgt spid="59"/>
                                        </p:tgtEl>
                                        <p:attrNameLst>
                                          <p:attrName>ppt_w</p:attrName>
                                        </p:attrNameLst>
                                      </p:cBhvr>
                                      <p:tavLst>
                                        <p:tav tm="0">
                                          <p:val>
                                            <p:fltVal val="0"/>
                                          </p:val>
                                        </p:tav>
                                        <p:tav tm="100000">
                                          <p:val>
                                            <p:strVal val="#ppt_w"/>
                                          </p:val>
                                        </p:tav>
                                      </p:tavLst>
                                    </p:anim>
                                    <p:anim calcmode="lin" valueType="num">
                                      <p:cBhvr>
                                        <p:cTn id="8" dur="250" fill="hold"/>
                                        <p:tgtEl>
                                          <p:spTgt spid="59"/>
                                        </p:tgtEl>
                                        <p:attrNameLst>
                                          <p:attrName>ppt_h</p:attrName>
                                        </p:attrNameLst>
                                      </p:cBhvr>
                                      <p:tavLst>
                                        <p:tav tm="0">
                                          <p:val>
                                            <p:fltVal val="0"/>
                                          </p:val>
                                        </p:tav>
                                        <p:tav tm="100000">
                                          <p:val>
                                            <p:strVal val="#ppt_h"/>
                                          </p:val>
                                        </p:tav>
                                      </p:tavLst>
                                    </p:anim>
                                    <p:animEffect transition="in" filter="fade">
                                      <p:cBhvr>
                                        <p:cTn id="9" dur="250"/>
                                        <p:tgtEl>
                                          <p:spTgt spid="59"/>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anim calcmode="lin" valueType="num">
                                      <p:cBhvr>
                                        <p:cTn id="14" dur="250" fill="hold"/>
                                        <p:tgtEl>
                                          <p:spTgt spid="15"/>
                                        </p:tgtEl>
                                        <p:attrNameLst>
                                          <p:attrName>ppt_x</p:attrName>
                                        </p:attrNameLst>
                                      </p:cBhvr>
                                      <p:tavLst>
                                        <p:tav tm="0">
                                          <p:val>
                                            <p:strVal val="#ppt_x"/>
                                          </p:val>
                                        </p:tav>
                                        <p:tav tm="100000">
                                          <p:val>
                                            <p:strVal val="#ppt_x"/>
                                          </p:val>
                                        </p:tav>
                                      </p:tavLst>
                                    </p:anim>
                                    <p:anim calcmode="lin" valueType="num">
                                      <p:cBhvr>
                                        <p:cTn id="15" dur="250" fill="hold"/>
                                        <p:tgtEl>
                                          <p:spTgt spid="1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50"/>
                                        <p:tgtEl>
                                          <p:spTgt spid="8"/>
                                        </p:tgtEl>
                                      </p:cBhvr>
                                    </p:animEffect>
                                    <p:anim calcmode="lin" valueType="num">
                                      <p:cBhvr>
                                        <p:cTn id="19" dur="250" fill="hold"/>
                                        <p:tgtEl>
                                          <p:spTgt spid="8"/>
                                        </p:tgtEl>
                                        <p:attrNameLst>
                                          <p:attrName>ppt_x</p:attrName>
                                        </p:attrNameLst>
                                      </p:cBhvr>
                                      <p:tavLst>
                                        <p:tav tm="0">
                                          <p:val>
                                            <p:strVal val="#ppt_x"/>
                                          </p:val>
                                        </p:tav>
                                        <p:tav tm="100000">
                                          <p:val>
                                            <p:strVal val="#ppt_x"/>
                                          </p:val>
                                        </p:tav>
                                      </p:tavLst>
                                    </p:anim>
                                    <p:anim calcmode="lin" valueType="num">
                                      <p:cBhvr>
                                        <p:cTn id="20" dur="25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p:cTn id="24" dur="250" fill="hold"/>
                                        <p:tgtEl>
                                          <p:spTgt spid="50"/>
                                        </p:tgtEl>
                                        <p:attrNameLst>
                                          <p:attrName>ppt_w</p:attrName>
                                        </p:attrNameLst>
                                      </p:cBhvr>
                                      <p:tavLst>
                                        <p:tav tm="0">
                                          <p:val>
                                            <p:fltVal val="0"/>
                                          </p:val>
                                        </p:tav>
                                        <p:tav tm="100000">
                                          <p:val>
                                            <p:strVal val="#ppt_w"/>
                                          </p:val>
                                        </p:tav>
                                      </p:tavLst>
                                    </p:anim>
                                    <p:anim calcmode="lin" valueType="num">
                                      <p:cBhvr>
                                        <p:cTn id="25" dur="250" fill="hold"/>
                                        <p:tgtEl>
                                          <p:spTgt spid="50"/>
                                        </p:tgtEl>
                                        <p:attrNameLst>
                                          <p:attrName>ppt_h</p:attrName>
                                        </p:attrNameLst>
                                      </p:cBhvr>
                                      <p:tavLst>
                                        <p:tav tm="0">
                                          <p:val>
                                            <p:fltVal val="0"/>
                                          </p:val>
                                        </p:tav>
                                        <p:tav tm="100000">
                                          <p:val>
                                            <p:strVal val="#ppt_h"/>
                                          </p:val>
                                        </p:tav>
                                      </p:tavLst>
                                    </p:anim>
                                    <p:animEffect transition="in" filter="fade">
                                      <p:cBhvr>
                                        <p:cTn id="26" dur="250"/>
                                        <p:tgtEl>
                                          <p:spTgt spid="50"/>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250"/>
                                        <p:tgtEl>
                                          <p:spTgt spid="16"/>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anim calcmode="lin" valueType="num">
                                      <p:cBhvr>
                                        <p:cTn id="34" dur="250" fill="hold"/>
                                        <p:tgtEl>
                                          <p:spTgt spid="9"/>
                                        </p:tgtEl>
                                        <p:attrNameLst>
                                          <p:attrName>ppt_x</p:attrName>
                                        </p:attrNameLst>
                                      </p:cBhvr>
                                      <p:tavLst>
                                        <p:tav tm="0">
                                          <p:val>
                                            <p:strVal val="#ppt_x"/>
                                          </p:val>
                                        </p:tav>
                                        <p:tav tm="100000">
                                          <p:val>
                                            <p:strVal val="#ppt_x"/>
                                          </p:val>
                                        </p:tav>
                                      </p:tavLst>
                                    </p:anim>
                                    <p:anim calcmode="lin" valueType="num">
                                      <p:cBhvr>
                                        <p:cTn id="35" dur="25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250" fill="hold"/>
                                        <p:tgtEl>
                                          <p:spTgt spid="47"/>
                                        </p:tgtEl>
                                        <p:attrNameLst>
                                          <p:attrName>ppt_w</p:attrName>
                                        </p:attrNameLst>
                                      </p:cBhvr>
                                      <p:tavLst>
                                        <p:tav tm="0">
                                          <p:val>
                                            <p:fltVal val="0"/>
                                          </p:val>
                                        </p:tav>
                                        <p:tav tm="100000">
                                          <p:val>
                                            <p:strVal val="#ppt_w"/>
                                          </p:val>
                                        </p:tav>
                                      </p:tavLst>
                                    </p:anim>
                                    <p:anim calcmode="lin" valueType="num">
                                      <p:cBhvr>
                                        <p:cTn id="40" dur="250" fill="hold"/>
                                        <p:tgtEl>
                                          <p:spTgt spid="47"/>
                                        </p:tgtEl>
                                        <p:attrNameLst>
                                          <p:attrName>ppt_h</p:attrName>
                                        </p:attrNameLst>
                                      </p:cBhvr>
                                      <p:tavLst>
                                        <p:tav tm="0">
                                          <p:val>
                                            <p:fltVal val="0"/>
                                          </p:val>
                                        </p:tav>
                                        <p:tav tm="100000">
                                          <p:val>
                                            <p:strVal val="#ppt_h"/>
                                          </p:val>
                                        </p:tav>
                                      </p:tavLst>
                                    </p:anim>
                                    <p:animEffect transition="in" filter="fade">
                                      <p:cBhvr>
                                        <p:cTn id="41" dur="250"/>
                                        <p:tgtEl>
                                          <p:spTgt spid="47"/>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250"/>
                                        <p:tgtEl>
                                          <p:spTgt spid="17"/>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250"/>
                                        <p:tgtEl>
                                          <p:spTgt spid="11"/>
                                        </p:tgtEl>
                                      </p:cBhvr>
                                    </p:animEffect>
                                    <p:anim calcmode="lin" valueType="num">
                                      <p:cBhvr>
                                        <p:cTn id="49" dur="250" fill="hold"/>
                                        <p:tgtEl>
                                          <p:spTgt spid="11"/>
                                        </p:tgtEl>
                                        <p:attrNameLst>
                                          <p:attrName>ppt_x</p:attrName>
                                        </p:attrNameLst>
                                      </p:cBhvr>
                                      <p:tavLst>
                                        <p:tav tm="0">
                                          <p:val>
                                            <p:strVal val="#ppt_x"/>
                                          </p:val>
                                        </p:tav>
                                        <p:tav tm="100000">
                                          <p:val>
                                            <p:strVal val="#ppt_x"/>
                                          </p:val>
                                        </p:tav>
                                      </p:tavLst>
                                    </p:anim>
                                    <p:anim calcmode="lin" valueType="num">
                                      <p:cBhvr>
                                        <p:cTn id="50" dur="250" fill="hold"/>
                                        <p:tgtEl>
                                          <p:spTgt spid="1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250" fill="hold"/>
                                        <p:tgtEl>
                                          <p:spTgt spid="37"/>
                                        </p:tgtEl>
                                        <p:attrNameLst>
                                          <p:attrName>ppt_w</p:attrName>
                                        </p:attrNameLst>
                                      </p:cBhvr>
                                      <p:tavLst>
                                        <p:tav tm="0">
                                          <p:val>
                                            <p:fltVal val="0"/>
                                          </p:val>
                                        </p:tav>
                                        <p:tav tm="100000">
                                          <p:val>
                                            <p:strVal val="#ppt_w"/>
                                          </p:val>
                                        </p:tav>
                                      </p:tavLst>
                                    </p:anim>
                                    <p:anim calcmode="lin" valueType="num">
                                      <p:cBhvr>
                                        <p:cTn id="55" dur="250" fill="hold"/>
                                        <p:tgtEl>
                                          <p:spTgt spid="37"/>
                                        </p:tgtEl>
                                        <p:attrNameLst>
                                          <p:attrName>ppt_h</p:attrName>
                                        </p:attrNameLst>
                                      </p:cBhvr>
                                      <p:tavLst>
                                        <p:tav tm="0">
                                          <p:val>
                                            <p:fltVal val="0"/>
                                          </p:val>
                                        </p:tav>
                                        <p:tav tm="100000">
                                          <p:val>
                                            <p:strVal val="#ppt_h"/>
                                          </p:val>
                                        </p:tav>
                                      </p:tavLst>
                                    </p:anim>
                                    <p:animEffect transition="in" filter="fade">
                                      <p:cBhvr>
                                        <p:cTn id="56" dur="250"/>
                                        <p:tgtEl>
                                          <p:spTgt spid="37"/>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250"/>
                                        <p:tgtEl>
                                          <p:spTgt spid="18"/>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250"/>
                                        <p:tgtEl>
                                          <p:spTgt spid="10"/>
                                        </p:tgtEl>
                                      </p:cBhvr>
                                    </p:animEffect>
                                    <p:anim calcmode="lin" valueType="num">
                                      <p:cBhvr>
                                        <p:cTn id="64" dur="250" fill="hold"/>
                                        <p:tgtEl>
                                          <p:spTgt spid="10"/>
                                        </p:tgtEl>
                                        <p:attrNameLst>
                                          <p:attrName>ppt_x</p:attrName>
                                        </p:attrNameLst>
                                      </p:cBhvr>
                                      <p:tavLst>
                                        <p:tav tm="0">
                                          <p:val>
                                            <p:strVal val="#ppt_x"/>
                                          </p:val>
                                        </p:tav>
                                        <p:tav tm="100000">
                                          <p:val>
                                            <p:strVal val="#ppt_x"/>
                                          </p:val>
                                        </p:tav>
                                      </p:tavLst>
                                    </p:anim>
                                    <p:anim calcmode="lin" valueType="num">
                                      <p:cBhvr>
                                        <p:cTn id="65" dur="250" fill="hold"/>
                                        <p:tgtEl>
                                          <p:spTgt spid="1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250" fill="hold"/>
                                        <p:tgtEl>
                                          <p:spTgt spid="53"/>
                                        </p:tgtEl>
                                        <p:attrNameLst>
                                          <p:attrName>ppt_w</p:attrName>
                                        </p:attrNameLst>
                                      </p:cBhvr>
                                      <p:tavLst>
                                        <p:tav tm="0">
                                          <p:val>
                                            <p:fltVal val="0"/>
                                          </p:val>
                                        </p:tav>
                                        <p:tav tm="100000">
                                          <p:val>
                                            <p:strVal val="#ppt_w"/>
                                          </p:val>
                                        </p:tav>
                                      </p:tavLst>
                                    </p:anim>
                                    <p:anim calcmode="lin" valueType="num">
                                      <p:cBhvr>
                                        <p:cTn id="70" dur="250" fill="hold"/>
                                        <p:tgtEl>
                                          <p:spTgt spid="53"/>
                                        </p:tgtEl>
                                        <p:attrNameLst>
                                          <p:attrName>ppt_h</p:attrName>
                                        </p:attrNameLst>
                                      </p:cBhvr>
                                      <p:tavLst>
                                        <p:tav tm="0">
                                          <p:val>
                                            <p:fltVal val="0"/>
                                          </p:val>
                                        </p:tav>
                                        <p:tav tm="100000">
                                          <p:val>
                                            <p:strVal val="#ppt_h"/>
                                          </p:val>
                                        </p:tav>
                                      </p:tavLst>
                                    </p:anim>
                                    <p:animEffect transition="in" filter="fade">
                                      <p:cBhvr>
                                        <p:cTn id="71" dur="250"/>
                                        <p:tgtEl>
                                          <p:spTgt spid="5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down)">
                                      <p:cBhvr>
                                        <p:cTn id="75" dur="250"/>
                                        <p:tgtEl>
                                          <p:spTgt spid="19"/>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250"/>
                                        <p:tgtEl>
                                          <p:spTgt spid="13"/>
                                        </p:tgtEl>
                                      </p:cBhvr>
                                    </p:animEffect>
                                    <p:anim calcmode="lin" valueType="num">
                                      <p:cBhvr>
                                        <p:cTn id="79" dur="250" fill="hold"/>
                                        <p:tgtEl>
                                          <p:spTgt spid="13"/>
                                        </p:tgtEl>
                                        <p:attrNameLst>
                                          <p:attrName>ppt_x</p:attrName>
                                        </p:attrNameLst>
                                      </p:cBhvr>
                                      <p:tavLst>
                                        <p:tav tm="0">
                                          <p:val>
                                            <p:strVal val="#ppt_x"/>
                                          </p:val>
                                        </p:tav>
                                        <p:tav tm="100000">
                                          <p:val>
                                            <p:strVal val="#ppt_x"/>
                                          </p:val>
                                        </p:tav>
                                      </p:tavLst>
                                    </p:anim>
                                    <p:anim calcmode="lin" valueType="num">
                                      <p:cBhvr>
                                        <p:cTn id="80" dur="250" fill="hold"/>
                                        <p:tgtEl>
                                          <p:spTgt spid="13"/>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p:cTn id="84" dur="250" fill="hold"/>
                                        <p:tgtEl>
                                          <p:spTgt spid="56"/>
                                        </p:tgtEl>
                                        <p:attrNameLst>
                                          <p:attrName>ppt_w</p:attrName>
                                        </p:attrNameLst>
                                      </p:cBhvr>
                                      <p:tavLst>
                                        <p:tav tm="0">
                                          <p:val>
                                            <p:fltVal val="0"/>
                                          </p:val>
                                        </p:tav>
                                        <p:tav tm="100000">
                                          <p:val>
                                            <p:strVal val="#ppt_w"/>
                                          </p:val>
                                        </p:tav>
                                      </p:tavLst>
                                    </p:anim>
                                    <p:anim calcmode="lin" valueType="num">
                                      <p:cBhvr>
                                        <p:cTn id="85" dur="250" fill="hold"/>
                                        <p:tgtEl>
                                          <p:spTgt spid="56"/>
                                        </p:tgtEl>
                                        <p:attrNameLst>
                                          <p:attrName>ppt_h</p:attrName>
                                        </p:attrNameLst>
                                      </p:cBhvr>
                                      <p:tavLst>
                                        <p:tav tm="0">
                                          <p:val>
                                            <p:fltVal val="0"/>
                                          </p:val>
                                        </p:tav>
                                        <p:tav tm="100000">
                                          <p:val>
                                            <p:strVal val="#ppt_h"/>
                                          </p:val>
                                        </p:tav>
                                      </p:tavLst>
                                    </p:anim>
                                    <p:animEffect transition="in" filter="fade">
                                      <p:cBhvr>
                                        <p:cTn id="86" dur="250"/>
                                        <p:tgtEl>
                                          <p:spTgt spid="56"/>
                                        </p:tgtEl>
                                      </p:cBhvr>
                                    </p:animEffect>
                                  </p:childTnLst>
                                </p:cTn>
                              </p:par>
                              <p:par>
                                <p:cTn id="87" presetID="2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down)">
                                      <p:cBhvr>
                                        <p:cTn id="89" dur="250"/>
                                        <p:tgtEl>
                                          <p:spTgt spid="20"/>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250"/>
                                        <p:tgtEl>
                                          <p:spTgt spid="12"/>
                                        </p:tgtEl>
                                      </p:cBhvr>
                                    </p:animEffect>
                                    <p:anim calcmode="lin" valueType="num">
                                      <p:cBhvr>
                                        <p:cTn id="93" dur="250" fill="hold"/>
                                        <p:tgtEl>
                                          <p:spTgt spid="12"/>
                                        </p:tgtEl>
                                        <p:attrNameLst>
                                          <p:attrName>ppt_x</p:attrName>
                                        </p:attrNameLst>
                                      </p:cBhvr>
                                      <p:tavLst>
                                        <p:tav tm="0">
                                          <p:val>
                                            <p:strVal val="#ppt_x"/>
                                          </p:val>
                                        </p:tav>
                                        <p:tav tm="100000">
                                          <p:val>
                                            <p:strVal val="#ppt_x"/>
                                          </p:val>
                                        </p:tav>
                                      </p:tavLst>
                                    </p:anim>
                                    <p:anim calcmode="lin" valueType="num">
                                      <p:cBhvr>
                                        <p:cTn id="94" dur="250" fill="hold"/>
                                        <p:tgtEl>
                                          <p:spTgt spid="12"/>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p:cTn id="98" dur="250" fill="hold"/>
                                        <p:tgtEl>
                                          <p:spTgt spid="82"/>
                                        </p:tgtEl>
                                        <p:attrNameLst>
                                          <p:attrName>ppt_w</p:attrName>
                                        </p:attrNameLst>
                                      </p:cBhvr>
                                      <p:tavLst>
                                        <p:tav tm="0">
                                          <p:val>
                                            <p:fltVal val="0"/>
                                          </p:val>
                                        </p:tav>
                                        <p:tav tm="100000">
                                          <p:val>
                                            <p:strVal val="#ppt_w"/>
                                          </p:val>
                                        </p:tav>
                                      </p:tavLst>
                                    </p:anim>
                                    <p:anim calcmode="lin" valueType="num">
                                      <p:cBhvr>
                                        <p:cTn id="99" dur="250" fill="hold"/>
                                        <p:tgtEl>
                                          <p:spTgt spid="82"/>
                                        </p:tgtEl>
                                        <p:attrNameLst>
                                          <p:attrName>ppt_h</p:attrName>
                                        </p:attrNameLst>
                                      </p:cBhvr>
                                      <p:tavLst>
                                        <p:tav tm="0">
                                          <p:val>
                                            <p:fltVal val="0"/>
                                          </p:val>
                                        </p:tav>
                                        <p:tav tm="100000">
                                          <p:val>
                                            <p:strVal val="#ppt_h"/>
                                          </p:val>
                                        </p:tav>
                                      </p:tavLst>
                                    </p:anim>
                                    <p:animEffect transition="in" filter="fade">
                                      <p:cBhvr>
                                        <p:cTn id="100" dur="250"/>
                                        <p:tgtEl>
                                          <p:spTgt spid="82"/>
                                        </p:tgtEl>
                                      </p:cBhvr>
                                    </p:animEffect>
                                  </p:childTnLst>
                                </p:cTn>
                              </p:par>
                              <p:par>
                                <p:cTn id="101" presetID="22" presetClass="entr" presetSubtype="4" fill="hold"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down)">
                                      <p:cBhvr>
                                        <p:cTn id="103" dur="250"/>
                                        <p:tgtEl>
                                          <p:spTgt spid="2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fade">
                                      <p:cBhvr>
                                        <p:cTn id="106" dur="250"/>
                                        <p:tgtEl>
                                          <p:spTgt spid="21"/>
                                        </p:tgtEl>
                                      </p:cBhvr>
                                    </p:animEffect>
                                    <p:anim calcmode="lin" valueType="num">
                                      <p:cBhvr>
                                        <p:cTn id="107" dur="250" fill="hold"/>
                                        <p:tgtEl>
                                          <p:spTgt spid="21"/>
                                        </p:tgtEl>
                                        <p:attrNameLst>
                                          <p:attrName>ppt_x</p:attrName>
                                        </p:attrNameLst>
                                      </p:cBhvr>
                                      <p:tavLst>
                                        <p:tav tm="0">
                                          <p:val>
                                            <p:strVal val="#ppt_x"/>
                                          </p:val>
                                        </p:tav>
                                        <p:tav tm="100000">
                                          <p:val>
                                            <p:strVal val="#ppt_x"/>
                                          </p:val>
                                        </p:tav>
                                      </p:tavLst>
                                    </p:anim>
                                    <p:anim calcmode="lin" valueType="num">
                                      <p:cBhvr>
                                        <p:cTn id="108" dur="250" fill="hold"/>
                                        <p:tgtEl>
                                          <p:spTgt spid="21"/>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250" fill="hold"/>
                                        <p:tgtEl>
                                          <p:spTgt spid="34"/>
                                        </p:tgtEl>
                                        <p:attrNameLst>
                                          <p:attrName>ppt_w</p:attrName>
                                        </p:attrNameLst>
                                      </p:cBhvr>
                                      <p:tavLst>
                                        <p:tav tm="0">
                                          <p:val>
                                            <p:fltVal val="0"/>
                                          </p:val>
                                        </p:tav>
                                        <p:tav tm="100000">
                                          <p:val>
                                            <p:strVal val="#ppt_w"/>
                                          </p:val>
                                        </p:tav>
                                      </p:tavLst>
                                    </p:anim>
                                    <p:anim calcmode="lin" valueType="num">
                                      <p:cBhvr>
                                        <p:cTn id="113" dur="250" fill="hold"/>
                                        <p:tgtEl>
                                          <p:spTgt spid="34"/>
                                        </p:tgtEl>
                                        <p:attrNameLst>
                                          <p:attrName>ppt_h</p:attrName>
                                        </p:attrNameLst>
                                      </p:cBhvr>
                                      <p:tavLst>
                                        <p:tav tm="0">
                                          <p:val>
                                            <p:fltVal val="0"/>
                                          </p:val>
                                        </p:tav>
                                        <p:tav tm="100000">
                                          <p:val>
                                            <p:strVal val="#ppt_h"/>
                                          </p:val>
                                        </p:tav>
                                      </p:tavLst>
                                    </p:anim>
                                    <p:animEffect transition="in" filter="fade">
                                      <p:cBhvr>
                                        <p:cTn id="114" dur="250"/>
                                        <p:tgtEl>
                                          <p:spTgt spid="34"/>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down)">
                                      <p:cBhvr>
                                        <p:cTn id="118" dur="250"/>
                                        <p:tgtEl>
                                          <p:spTgt spid="30"/>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250"/>
                                        <p:tgtEl>
                                          <p:spTgt spid="29"/>
                                        </p:tgtEl>
                                      </p:cBhvr>
                                    </p:animEffect>
                                    <p:anim calcmode="lin" valueType="num">
                                      <p:cBhvr>
                                        <p:cTn id="122" dur="250" fill="hold"/>
                                        <p:tgtEl>
                                          <p:spTgt spid="29"/>
                                        </p:tgtEl>
                                        <p:attrNameLst>
                                          <p:attrName>ppt_x</p:attrName>
                                        </p:attrNameLst>
                                      </p:cBhvr>
                                      <p:tavLst>
                                        <p:tav tm="0">
                                          <p:val>
                                            <p:strVal val="#ppt_x"/>
                                          </p:val>
                                        </p:tav>
                                        <p:tav tm="100000">
                                          <p:val>
                                            <p:strVal val="#ppt_x"/>
                                          </p:val>
                                        </p:tav>
                                      </p:tavLst>
                                    </p:anim>
                                    <p:anim calcmode="lin" valueType="num">
                                      <p:cBhvr>
                                        <p:cTn id="123" dur="250" fill="hold"/>
                                        <p:tgtEl>
                                          <p:spTgt spid="29"/>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250" fill="hold"/>
                                        <p:tgtEl>
                                          <p:spTgt spid="44"/>
                                        </p:tgtEl>
                                        <p:attrNameLst>
                                          <p:attrName>ppt_w</p:attrName>
                                        </p:attrNameLst>
                                      </p:cBhvr>
                                      <p:tavLst>
                                        <p:tav tm="0">
                                          <p:val>
                                            <p:fltVal val="0"/>
                                          </p:val>
                                        </p:tav>
                                        <p:tav tm="100000">
                                          <p:val>
                                            <p:strVal val="#ppt_w"/>
                                          </p:val>
                                        </p:tav>
                                      </p:tavLst>
                                    </p:anim>
                                    <p:anim calcmode="lin" valueType="num">
                                      <p:cBhvr>
                                        <p:cTn id="128" dur="250" fill="hold"/>
                                        <p:tgtEl>
                                          <p:spTgt spid="44"/>
                                        </p:tgtEl>
                                        <p:attrNameLst>
                                          <p:attrName>ppt_h</p:attrName>
                                        </p:attrNameLst>
                                      </p:cBhvr>
                                      <p:tavLst>
                                        <p:tav tm="0">
                                          <p:val>
                                            <p:fltVal val="0"/>
                                          </p:val>
                                        </p:tav>
                                        <p:tav tm="100000">
                                          <p:val>
                                            <p:strVal val="#ppt_h"/>
                                          </p:val>
                                        </p:tav>
                                      </p:tavLst>
                                    </p:anim>
                                    <p:animEffect transition="in" filter="fade">
                                      <p:cBhvr>
                                        <p:cTn id="129" dur="250"/>
                                        <p:tgtEl>
                                          <p:spTgt spid="44"/>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wipe(down)">
                                      <p:cBhvr>
                                        <p:cTn id="133" dur="250"/>
                                        <p:tgtEl>
                                          <p:spTgt spid="24"/>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fade">
                                      <p:cBhvr>
                                        <p:cTn id="136" dur="250"/>
                                        <p:tgtEl>
                                          <p:spTgt spid="23"/>
                                        </p:tgtEl>
                                      </p:cBhvr>
                                    </p:animEffect>
                                    <p:anim calcmode="lin" valueType="num">
                                      <p:cBhvr>
                                        <p:cTn id="137" dur="250" fill="hold"/>
                                        <p:tgtEl>
                                          <p:spTgt spid="23"/>
                                        </p:tgtEl>
                                        <p:attrNameLst>
                                          <p:attrName>ppt_x</p:attrName>
                                        </p:attrNameLst>
                                      </p:cBhvr>
                                      <p:tavLst>
                                        <p:tav tm="0">
                                          <p:val>
                                            <p:strVal val="#ppt_x"/>
                                          </p:val>
                                        </p:tav>
                                        <p:tav tm="100000">
                                          <p:val>
                                            <p:strVal val="#ppt_x"/>
                                          </p:val>
                                        </p:tav>
                                      </p:tavLst>
                                    </p:anim>
                                    <p:anim calcmode="lin" valueType="num">
                                      <p:cBhvr>
                                        <p:cTn id="138" dur="250" fill="hold"/>
                                        <p:tgtEl>
                                          <p:spTgt spid="23"/>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41"/>
                                        </p:tgtEl>
                                        <p:attrNameLst>
                                          <p:attrName>style.visibility</p:attrName>
                                        </p:attrNameLst>
                                      </p:cBhvr>
                                      <p:to>
                                        <p:strVal val="visible"/>
                                      </p:to>
                                    </p:set>
                                    <p:anim calcmode="lin" valueType="num">
                                      <p:cBhvr>
                                        <p:cTn id="142" dur="250" fill="hold"/>
                                        <p:tgtEl>
                                          <p:spTgt spid="41"/>
                                        </p:tgtEl>
                                        <p:attrNameLst>
                                          <p:attrName>ppt_w</p:attrName>
                                        </p:attrNameLst>
                                      </p:cBhvr>
                                      <p:tavLst>
                                        <p:tav tm="0">
                                          <p:val>
                                            <p:fltVal val="0"/>
                                          </p:val>
                                        </p:tav>
                                        <p:tav tm="100000">
                                          <p:val>
                                            <p:strVal val="#ppt_w"/>
                                          </p:val>
                                        </p:tav>
                                      </p:tavLst>
                                    </p:anim>
                                    <p:anim calcmode="lin" valueType="num">
                                      <p:cBhvr>
                                        <p:cTn id="143" dur="250" fill="hold"/>
                                        <p:tgtEl>
                                          <p:spTgt spid="41"/>
                                        </p:tgtEl>
                                        <p:attrNameLst>
                                          <p:attrName>ppt_h</p:attrName>
                                        </p:attrNameLst>
                                      </p:cBhvr>
                                      <p:tavLst>
                                        <p:tav tm="0">
                                          <p:val>
                                            <p:fltVal val="0"/>
                                          </p:val>
                                        </p:tav>
                                        <p:tav tm="100000">
                                          <p:val>
                                            <p:strVal val="#ppt_h"/>
                                          </p:val>
                                        </p:tav>
                                      </p:tavLst>
                                    </p:anim>
                                    <p:animEffect transition="in" filter="fade">
                                      <p:cBhvr>
                                        <p:cTn id="144" dur="250"/>
                                        <p:tgtEl>
                                          <p:spTgt spid="41"/>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26"/>
                                        </p:tgtEl>
                                        <p:attrNameLst>
                                          <p:attrName>style.visibility</p:attrName>
                                        </p:attrNameLst>
                                      </p:cBhvr>
                                      <p:to>
                                        <p:strVal val="visible"/>
                                      </p:to>
                                    </p:set>
                                    <p:animEffect transition="in" filter="wipe(down)">
                                      <p:cBhvr>
                                        <p:cTn id="148" dur="250"/>
                                        <p:tgtEl>
                                          <p:spTgt spid="26"/>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fade">
                                      <p:cBhvr>
                                        <p:cTn id="151" dur="250"/>
                                        <p:tgtEl>
                                          <p:spTgt spid="25"/>
                                        </p:tgtEl>
                                      </p:cBhvr>
                                    </p:animEffect>
                                    <p:anim calcmode="lin" valueType="num">
                                      <p:cBhvr>
                                        <p:cTn id="152" dur="250" fill="hold"/>
                                        <p:tgtEl>
                                          <p:spTgt spid="25"/>
                                        </p:tgtEl>
                                        <p:attrNameLst>
                                          <p:attrName>ppt_x</p:attrName>
                                        </p:attrNameLst>
                                      </p:cBhvr>
                                      <p:tavLst>
                                        <p:tav tm="0">
                                          <p:val>
                                            <p:strVal val="#ppt_x"/>
                                          </p:val>
                                        </p:tav>
                                        <p:tav tm="100000">
                                          <p:val>
                                            <p:strVal val="#ppt_x"/>
                                          </p:val>
                                        </p:tav>
                                      </p:tavLst>
                                    </p:anim>
                                    <p:anim calcmode="lin" valueType="num">
                                      <p:cBhvr>
                                        <p:cTn id="153" dur="250" fill="hold"/>
                                        <p:tgtEl>
                                          <p:spTgt spid="25"/>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62"/>
                                        </p:tgtEl>
                                        <p:attrNameLst>
                                          <p:attrName>style.visibility</p:attrName>
                                        </p:attrNameLst>
                                      </p:cBhvr>
                                      <p:to>
                                        <p:strVal val="visible"/>
                                      </p:to>
                                    </p:set>
                                    <p:anim calcmode="lin" valueType="num">
                                      <p:cBhvr>
                                        <p:cTn id="157" dur="250" fill="hold"/>
                                        <p:tgtEl>
                                          <p:spTgt spid="62"/>
                                        </p:tgtEl>
                                        <p:attrNameLst>
                                          <p:attrName>ppt_w</p:attrName>
                                        </p:attrNameLst>
                                      </p:cBhvr>
                                      <p:tavLst>
                                        <p:tav tm="0">
                                          <p:val>
                                            <p:fltVal val="0"/>
                                          </p:val>
                                        </p:tav>
                                        <p:tav tm="100000">
                                          <p:val>
                                            <p:strVal val="#ppt_w"/>
                                          </p:val>
                                        </p:tav>
                                      </p:tavLst>
                                    </p:anim>
                                    <p:anim calcmode="lin" valueType="num">
                                      <p:cBhvr>
                                        <p:cTn id="158" dur="250" fill="hold"/>
                                        <p:tgtEl>
                                          <p:spTgt spid="62"/>
                                        </p:tgtEl>
                                        <p:attrNameLst>
                                          <p:attrName>ppt_h</p:attrName>
                                        </p:attrNameLst>
                                      </p:cBhvr>
                                      <p:tavLst>
                                        <p:tav tm="0">
                                          <p:val>
                                            <p:fltVal val="0"/>
                                          </p:val>
                                        </p:tav>
                                        <p:tav tm="100000">
                                          <p:val>
                                            <p:strVal val="#ppt_h"/>
                                          </p:val>
                                        </p:tav>
                                      </p:tavLst>
                                    </p:anim>
                                    <p:animEffect transition="in" filter="fade">
                                      <p:cBhvr>
                                        <p:cTn id="159" dur="250"/>
                                        <p:tgtEl>
                                          <p:spTgt spid="62"/>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28"/>
                                        </p:tgtEl>
                                        <p:attrNameLst>
                                          <p:attrName>style.visibility</p:attrName>
                                        </p:attrNameLst>
                                      </p:cBhvr>
                                      <p:to>
                                        <p:strVal val="visible"/>
                                      </p:to>
                                    </p:set>
                                    <p:animEffect transition="in" filter="wipe(down)">
                                      <p:cBhvr>
                                        <p:cTn id="163" dur="250"/>
                                        <p:tgtEl>
                                          <p:spTgt spid="28"/>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27"/>
                                        </p:tgtEl>
                                        <p:attrNameLst>
                                          <p:attrName>style.visibility</p:attrName>
                                        </p:attrNameLst>
                                      </p:cBhvr>
                                      <p:to>
                                        <p:strVal val="visible"/>
                                      </p:to>
                                    </p:set>
                                    <p:animEffect transition="in" filter="fade">
                                      <p:cBhvr>
                                        <p:cTn id="166" dur="250"/>
                                        <p:tgtEl>
                                          <p:spTgt spid="27"/>
                                        </p:tgtEl>
                                      </p:cBhvr>
                                    </p:animEffect>
                                    <p:anim calcmode="lin" valueType="num">
                                      <p:cBhvr>
                                        <p:cTn id="167" dur="250" fill="hold"/>
                                        <p:tgtEl>
                                          <p:spTgt spid="27"/>
                                        </p:tgtEl>
                                        <p:attrNameLst>
                                          <p:attrName>ppt_x</p:attrName>
                                        </p:attrNameLst>
                                      </p:cBhvr>
                                      <p:tavLst>
                                        <p:tav tm="0">
                                          <p:val>
                                            <p:strVal val="#ppt_x"/>
                                          </p:val>
                                        </p:tav>
                                        <p:tav tm="100000">
                                          <p:val>
                                            <p:strVal val="#ppt_x"/>
                                          </p:val>
                                        </p:tav>
                                      </p:tavLst>
                                    </p:anim>
                                    <p:anim calcmode="lin" valueType="num">
                                      <p:cBhvr>
                                        <p:cTn id="168" dur="250" fill="hold"/>
                                        <p:tgtEl>
                                          <p:spTgt spid="27"/>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65"/>
                                        </p:tgtEl>
                                        <p:attrNameLst>
                                          <p:attrName>style.visibility</p:attrName>
                                        </p:attrNameLst>
                                      </p:cBhvr>
                                      <p:to>
                                        <p:strVal val="visible"/>
                                      </p:to>
                                    </p:set>
                                    <p:animEffect transition="in" filter="wipe(up)">
                                      <p:cBhvr>
                                        <p:cTn id="172" dur="250"/>
                                        <p:tgtEl>
                                          <p:spTgt spid="65"/>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66"/>
                                        </p:tgtEl>
                                        <p:attrNameLst>
                                          <p:attrName>style.visibility</p:attrName>
                                        </p:attrNameLst>
                                      </p:cBhvr>
                                      <p:to>
                                        <p:strVal val="visible"/>
                                      </p:to>
                                    </p:set>
                                    <p:animEffect transition="in" filter="wipe(up)">
                                      <p:cBhvr>
                                        <p:cTn id="176" dur="250"/>
                                        <p:tgtEl>
                                          <p:spTgt spid="66"/>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81"/>
                                        </p:tgtEl>
                                        <p:attrNameLst>
                                          <p:attrName>style.visibility</p:attrName>
                                        </p:attrNameLst>
                                      </p:cBhvr>
                                      <p:to>
                                        <p:strVal val="visible"/>
                                      </p:to>
                                    </p:set>
                                    <p:animEffect transition="in" filter="wipe(up)">
                                      <p:cBhvr>
                                        <p:cTn id="180" dur="250"/>
                                        <p:tgtEl>
                                          <p:spTgt spid="81"/>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250"/>
                                        <p:tgtEl>
                                          <p:spTgt spid="80"/>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78"/>
                                        </p:tgtEl>
                                        <p:attrNameLst>
                                          <p:attrName>style.visibility</p:attrName>
                                        </p:attrNameLst>
                                      </p:cBhvr>
                                      <p:to>
                                        <p:strVal val="visible"/>
                                      </p:to>
                                    </p:set>
                                    <p:animEffect transition="in" filter="wipe(up)">
                                      <p:cBhvr>
                                        <p:cTn id="188" dur="250"/>
                                        <p:tgtEl>
                                          <p:spTgt spid="78"/>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79"/>
                                        </p:tgtEl>
                                        <p:attrNameLst>
                                          <p:attrName>style.visibility</p:attrName>
                                        </p:attrNameLst>
                                      </p:cBhvr>
                                      <p:to>
                                        <p:strVal val="visible"/>
                                      </p:to>
                                    </p:set>
                                    <p:animEffect transition="in" filter="wipe(up)">
                                      <p:cBhvr>
                                        <p:cTn id="192" dur="250"/>
                                        <p:tgtEl>
                                          <p:spTgt spid="79"/>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70"/>
                                        </p:tgtEl>
                                        <p:attrNameLst>
                                          <p:attrName>style.visibility</p:attrName>
                                        </p:attrNameLst>
                                      </p:cBhvr>
                                      <p:to>
                                        <p:strVal val="visible"/>
                                      </p:to>
                                    </p:set>
                                    <p:animEffect transition="in" filter="wipe(up)">
                                      <p:cBhvr>
                                        <p:cTn id="196" dur="250"/>
                                        <p:tgtEl>
                                          <p:spTgt spid="7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86"/>
                                        </p:tgtEl>
                                        <p:attrNameLst>
                                          <p:attrName>style.visibility</p:attrName>
                                        </p:attrNameLst>
                                      </p:cBhvr>
                                      <p:to>
                                        <p:strVal val="visible"/>
                                      </p:to>
                                    </p:set>
                                    <p:animEffect transition="in" filter="wipe(up)">
                                      <p:cBhvr>
                                        <p:cTn id="200" dur="250"/>
                                        <p:tgtEl>
                                          <p:spTgt spid="86"/>
                                        </p:tgtEl>
                                      </p:cBhvr>
                                    </p:animEffect>
                                  </p:childTnLst>
                                </p:cTn>
                              </p:par>
                              <p:par>
                                <p:cTn id="201" presetID="22" presetClass="entr" presetSubtype="1" fill="hold" nodeType="withEffect">
                                  <p:stCondLst>
                                    <p:cond delay="0"/>
                                  </p:stCondLst>
                                  <p:childTnLst>
                                    <p:set>
                                      <p:cBhvr>
                                        <p:cTn id="202" dur="1" fill="hold">
                                          <p:stCondLst>
                                            <p:cond delay="0"/>
                                          </p:stCondLst>
                                        </p:cTn>
                                        <p:tgtEl>
                                          <p:spTgt spid="85"/>
                                        </p:tgtEl>
                                        <p:attrNameLst>
                                          <p:attrName>style.visibility</p:attrName>
                                        </p:attrNameLst>
                                      </p:cBhvr>
                                      <p:to>
                                        <p:strVal val="visible"/>
                                      </p:to>
                                    </p:set>
                                    <p:animEffect transition="in" filter="wipe(up)">
                                      <p:cBhvr>
                                        <p:cTn id="203" dur="250"/>
                                        <p:tgtEl>
                                          <p:spTgt spid="85"/>
                                        </p:tgtEl>
                                      </p:cBhvr>
                                    </p:animEffect>
                                  </p:childTnLst>
                                </p:cTn>
                              </p:par>
                              <p:par>
                                <p:cTn id="204" presetID="22" presetClass="entr" presetSubtype="1" fill="hold" nodeType="withEffect">
                                  <p:stCondLst>
                                    <p:cond delay="0"/>
                                  </p:stCondLst>
                                  <p:childTnLst>
                                    <p:set>
                                      <p:cBhvr>
                                        <p:cTn id="205" dur="1" fill="hold">
                                          <p:stCondLst>
                                            <p:cond delay="0"/>
                                          </p:stCondLst>
                                        </p:cTn>
                                        <p:tgtEl>
                                          <p:spTgt spid="69"/>
                                        </p:tgtEl>
                                        <p:attrNameLst>
                                          <p:attrName>style.visibility</p:attrName>
                                        </p:attrNameLst>
                                      </p:cBhvr>
                                      <p:to>
                                        <p:strVal val="visible"/>
                                      </p:to>
                                    </p:set>
                                    <p:animEffect transition="in" filter="wipe(up)">
                                      <p:cBhvr>
                                        <p:cTn id="206" dur="250"/>
                                        <p:tgtEl>
                                          <p:spTgt spid="69"/>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88"/>
                                        </p:tgtEl>
                                        <p:attrNameLst>
                                          <p:attrName>style.visibility</p:attrName>
                                        </p:attrNameLst>
                                      </p:cBhvr>
                                      <p:to>
                                        <p:strVal val="visible"/>
                                      </p:to>
                                    </p:set>
                                    <p:animEffect transition="in" filter="wipe(up)">
                                      <p:cBhvr>
                                        <p:cTn id="210" dur="250"/>
                                        <p:tgtEl>
                                          <p:spTgt spid="88"/>
                                        </p:tgtEl>
                                      </p:cBhvr>
                                    </p:animEffect>
                                  </p:childTnLst>
                                </p:cTn>
                              </p:par>
                              <p:par>
                                <p:cTn id="211" presetID="22" presetClass="entr" presetSubtype="1" fill="hold" nodeType="withEffect">
                                  <p:stCondLst>
                                    <p:cond delay="0"/>
                                  </p:stCondLst>
                                  <p:childTnLst>
                                    <p:set>
                                      <p:cBhvr>
                                        <p:cTn id="212" dur="1" fill="hold">
                                          <p:stCondLst>
                                            <p:cond delay="0"/>
                                          </p:stCondLst>
                                        </p:cTn>
                                        <p:tgtEl>
                                          <p:spTgt spid="87"/>
                                        </p:tgtEl>
                                        <p:attrNameLst>
                                          <p:attrName>style.visibility</p:attrName>
                                        </p:attrNameLst>
                                      </p:cBhvr>
                                      <p:to>
                                        <p:strVal val="visible"/>
                                      </p:to>
                                    </p:set>
                                    <p:animEffect transition="in" filter="wipe(up)">
                                      <p:cBhvr>
                                        <p:cTn id="213" dur="250"/>
                                        <p:tgtEl>
                                          <p:spTgt spid="87"/>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67"/>
                                        </p:tgtEl>
                                        <p:attrNameLst>
                                          <p:attrName>style.visibility</p:attrName>
                                        </p:attrNameLst>
                                      </p:cBhvr>
                                      <p:to>
                                        <p:strVal val="visible"/>
                                      </p:to>
                                    </p:set>
                                    <p:animEffect transition="in" filter="wipe(up)">
                                      <p:cBhvr>
                                        <p:cTn id="217" dur="250"/>
                                        <p:tgtEl>
                                          <p:spTgt spid="67"/>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68"/>
                                        </p:tgtEl>
                                        <p:attrNameLst>
                                          <p:attrName>style.visibility</p:attrName>
                                        </p:attrNameLst>
                                      </p:cBhvr>
                                      <p:to>
                                        <p:strVal val="visible"/>
                                      </p:to>
                                    </p:set>
                                    <p:animEffect transition="in" filter="wipe(up)">
                                      <p:cBhvr>
                                        <p:cTn id="220" dur="250"/>
                                        <p:tgtEl>
                                          <p:spTgt spid="68"/>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76"/>
                                        </p:tgtEl>
                                        <p:attrNameLst>
                                          <p:attrName>style.visibility</p:attrName>
                                        </p:attrNameLst>
                                      </p:cBhvr>
                                      <p:to>
                                        <p:strVal val="visible"/>
                                      </p:to>
                                    </p:set>
                                    <p:animEffect transition="in" filter="wipe(up)">
                                      <p:cBhvr>
                                        <p:cTn id="224" dur="250"/>
                                        <p:tgtEl>
                                          <p:spTgt spid="76"/>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77"/>
                                        </p:tgtEl>
                                        <p:attrNameLst>
                                          <p:attrName>style.visibility</p:attrName>
                                        </p:attrNameLst>
                                      </p:cBhvr>
                                      <p:to>
                                        <p:strVal val="visible"/>
                                      </p:to>
                                    </p:set>
                                    <p:animEffect transition="in" filter="wipe(up)">
                                      <p:cBhvr>
                                        <p:cTn id="228" dur="250"/>
                                        <p:tgtEl>
                                          <p:spTgt spid="77"/>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71"/>
                                        </p:tgtEl>
                                        <p:attrNameLst>
                                          <p:attrName>style.visibility</p:attrName>
                                        </p:attrNameLst>
                                      </p:cBhvr>
                                      <p:to>
                                        <p:strVal val="visible"/>
                                      </p:to>
                                    </p:set>
                                    <p:animEffect transition="in" filter="wipe(up)">
                                      <p:cBhvr>
                                        <p:cTn id="232" dur="250"/>
                                        <p:tgtEl>
                                          <p:spTgt spid="71"/>
                                        </p:tgtEl>
                                      </p:cBhvr>
                                    </p:animEffect>
                                  </p:childTnLst>
                                </p:cTn>
                              </p:par>
                              <p:par>
                                <p:cTn id="233" presetID="22" presetClass="entr" presetSubtype="1" fill="hold" nodeType="withEffect">
                                  <p:stCondLst>
                                    <p:cond delay="0"/>
                                  </p:stCondLst>
                                  <p:childTnLst>
                                    <p:set>
                                      <p:cBhvr>
                                        <p:cTn id="234" dur="1" fill="hold">
                                          <p:stCondLst>
                                            <p:cond delay="0"/>
                                          </p:stCondLst>
                                        </p:cTn>
                                        <p:tgtEl>
                                          <p:spTgt spid="72"/>
                                        </p:tgtEl>
                                        <p:attrNameLst>
                                          <p:attrName>style.visibility</p:attrName>
                                        </p:attrNameLst>
                                      </p:cBhvr>
                                      <p:to>
                                        <p:strVal val="visible"/>
                                      </p:to>
                                    </p:set>
                                    <p:animEffect transition="in" filter="wipe(up)">
                                      <p:cBhvr>
                                        <p:cTn id="235" dur="250"/>
                                        <p:tgtEl>
                                          <p:spTgt spid="72"/>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73"/>
                                        </p:tgtEl>
                                        <p:attrNameLst>
                                          <p:attrName>style.visibility</p:attrName>
                                        </p:attrNameLst>
                                      </p:cBhvr>
                                      <p:to>
                                        <p:strVal val="visible"/>
                                      </p:to>
                                    </p:set>
                                    <p:animEffect transition="in" filter="wipe(up)">
                                      <p:cBhvr>
                                        <p:cTn id="239" dur="250"/>
                                        <p:tgtEl>
                                          <p:spTgt spid="73"/>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40"/>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31"/>
                                        </p:tgtEl>
                                        <p:attrNameLst>
                                          <p:attrName>style.visibility</p:attrName>
                                        </p:attrNameLst>
                                      </p:cBhvr>
                                      <p:to>
                                        <p:strVal val="visible"/>
                                      </p:to>
                                    </p:set>
                                    <p:anim calcmode="lin" valueType="num">
                                      <p:cBhvr>
                                        <p:cTn id="246" dur="250" fill="hold"/>
                                        <p:tgtEl>
                                          <p:spTgt spid="31"/>
                                        </p:tgtEl>
                                        <p:attrNameLst>
                                          <p:attrName>ppt_w</p:attrName>
                                        </p:attrNameLst>
                                      </p:cBhvr>
                                      <p:tavLst>
                                        <p:tav tm="0">
                                          <p:val>
                                            <p:fltVal val="0"/>
                                          </p:val>
                                        </p:tav>
                                        <p:tav tm="100000">
                                          <p:val>
                                            <p:strVal val="#ppt_w"/>
                                          </p:val>
                                        </p:tav>
                                      </p:tavLst>
                                    </p:anim>
                                    <p:anim calcmode="lin" valueType="num">
                                      <p:cBhvr>
                                        <p:cTn id="247" dur="250" fill="hold"/>
                                        <p:tgtEl>
                                          <p:spTgt spid="31"/>
                                        </p:tgtEl>
                                        <p:attrNameLst>
                                          <p:attrName>ppt_h</p:attrName>
                                        </p:attrNameLst>
                                      </p:cBhvr>
                                      <p:tavLst>
                                        <p:tav tm="0">
                                          <p:val>
                                            <p:fltVal val="0"/>
                                          </p:val>
                                        </p:tav>
                                        <p:tav tm="100000">
                                          <p:val>
                                            <p:strVal val="#ppt_h"/>
                                          </p:val>
                                        </p:tav>
                                      </p:tavLst>
                                    </p:anim>
                                    <p:animEffect transition="in" filter="fade">
                                      <p:cBhvr>
                                        <p:cTn id="248" dur="250"/>
                                        <p:tgtEl>
                                          <p:spTgt spid="31"/>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32"/>
                                        </p:tgtEl>
                                        <p:attrNameLst>
                                          <p:attrName>style.visibility</p:attrName>
                                        </p:attrNameLst>
                                      </p:cBhvr>
                                      <p:to>
                                        <p:strVal val="visible"/>
                                      </p:to>
                                    </p:set>
                                    <p:anim calcmode="lin" valueType="num">
                                      <p:cBhvr>
                                        <p:cTn id="252" dur="250" fill="hold"/>
                                        <p:tgtEl>
                                          <p:spTgt spid="32"/>
                                        </p:tgtEl>
                                        <p:attrNameLst>
                                          <p:attrName>ppt_w</p:attrName>
                                        </p:attrNameLst>
                                      </p:cBhvr>
                                      <p:tavLst>
                                        <p:tav tm="0">
                                          <p:val>
                                            <p:fltVal val="0"/>
                                          </p:val>
                                        </p:tav>
                                        <p:tav tm="100000">
                                          <p:val>
                                            <p:strVal val="#ppt_w"/>
                                          </p:val>
                                        </p:tav>
                                      </p:tavLst>
                                    </p:anim>
                                    <p:anim calcmode="lin" valueType="num">
                                      <p:cBhvr>
                                        <p:cTn id="253" dur="250" fill="hold"/>
                                        <p:tgtEl>
                                          <p:spTgt spid="32"/>
                                        </p:tgtEl>
                                        <p:attrNameLst>
                                          <p:attrName>ppt_h</p:attrName>
                                        </p:attrNameLst>
                                      </p:cBhvr>
                                      <p:tavLst>
                                        <p:tav tm="0">
                                          <p:val>
                                            <p:fltVal val="0"/>
                                          </p:val>
                                        </p:tav>
                                        <p:tav tm="100000">
                                          <p:val>
                                            <p:strVal val="#ppt_h"/>
                                          </p:val>
                                        </p:tav>
                                      </p:tavLst>
                                    </p:anim>
                                    <p:animEffect transition="in" filter="fade">
                                      <p:cBhvr>
                                        <p:cTn id="254" dur="250"/>
                                        <p:tgtEl>
                                          <p:spTgt spid="32"/>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33"/>
                                        </p:tgtEl>
                                        <p:attrNameLst>
                                          <p:attrName>style.visibility</p:attrName>
                                        </p:attrNameLst>
                                      </p:cBhvr>
                                      <p:to>
                                        <p:strVal val="visible"/>
                                      </p:to>
                                    </p:set>
                                    <p:anim calcmode="lin" valueType="num">
                                      <p:cBhvr>
                                        <p:cTn id="258" dur="250" fill="hold"/>
                                        <p:tgtEl>
                                          <p:spTgt spid="33"/>
                                        </p:tgtEl>
                                        <p:attrNameLst>
                                          <p:attrName>ppt_w</p:attrName>
                                        </p:attrNameLst>
                                      </p:cBhvr>
                                      <p:tavLst>
                                        <p:tav tm="0">
                                          <p:val>
                                            <p:fltVal val="0"/>
                                          </p:val>
                                        </p:tav>
                                        <p:tav tm="100000">
                                          <p:val>
                                            <p:strVal val="#ppt_w"/>
                                          </p:val>
                                        </p:tav>
                                      </p:tavLst>
                                    </p:anim>
                                    <p:anim calcmode="lin" valueType="num">
                                      <p:cBhvr>
                                        <p:cTn id="259" dur="250" fill="hold"/>
                                        <p:tgtEl>
                                          <p:spTgt spid="33"/>
                                        </p:tgtEl>
                                        <p:attrNameLst>
                                          <p:attrName>ppt_h</p:attrName>
                                        </p:attrNameLst>
                                      </p:cBhvr>
                                      <p:tavLst>
                                        <p:tav tm="0">
                                          <p:val>
                                            <p:fltVal val="0"/>
                                          </p:val>
                                        </p:tav>
                                        <p:tav tm="100000">
                                          <p:val>
                                            <p:strVal val="#ppt_h"/>
                                          </p:val>
                                        </p:tav>
                                      </p:tavLst>
                                    </p:anim>
                                    <p:animEffect transition="in" filter="fade">
                                      <p:cBhvr>
                                        <p:cTn id="26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1" grpId="0"/>
      <p:bldP spid="23" grpId="0"/>
      <p:bldP spid="25" grpId="0"/>
      <p:bldP spid="27" grpId="0"/>
      <p:bldP spid="29" grpId="0"/>
      <p:bldP spid="31" grpId="0" animBg="1"/>
      <p:bldP spid="32" grpId="0" animBg="1"/>
      <p:bldP spid="33" grpId="0" animBg="1"/>
      <p:bldP spid="40" grpId="0"/>
      <p:bldP spid="66" grpId="0"/>
      <p:bldP spid="68" grpId="0"/>
      <p:bldP spid="70" grpId="0"/>
      <p:bldP spid="77" grpId="0"/>
      <p:bldP spid="79" grpId="0"/>
      <p:bldP spid="80" grpId="0"/>
      <p:bldP spid="86" grpId="0"/>
      <p:bldP spid="8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561506C-6094-3442-BC1F-0FE89EC07DE1}"/>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chemeClr val="accent3"/>
                </a:solidFill>
                <a:effectLst/>
                <a:uLnTx/>
                <a:uFillTx/>
                <a:latin typeface="Segoe UI Light"/>
                <a:ea typeface="+mn-ea"/>
                <a:cs typeface="Segoe UI Light" panose="020B0502040204020203" pitchFamily="34" charset="0"/>
              </a:rPr>
              <a:t>Accelerate your</a:t>
            </a:r>
          </a:p>
        </p:txBody>
      </p:sp>
      <p:cxnSp>
        <p:nvCxnSpPr>
          <p:cNvPr id="9" name="Straight Connector 8">
            <a:extLst>
              <a:ext uri="{FF2B5EF4-FFF2-40B4-BE49-F238E27FC236}">
                <a16:creationId xmlns:a16="http://schemas.microsoft.com/office/drawing/2014/main" id="{30763D78-8E14-2F40-8B0B-50EF6C4CFB37}"/>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10" name="Picture 9">
            <a:extLst>
              <a:ext uri="{FF2B5EF4-FFF2-40B4-BE49-F238E27FC236}">
                <a16:creationId xmlns:a16="http://schemas.microsoft.com/office/drawing/2014/main" id="{27E479F3-76AC-D848-8704-B6B822CC7F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1" name="Text Placeholder 4">
            <a:extLst>
              <a:ext uri="{FF2B5EF4-FFF2-40B4-BE49-F238E27FC236}">
                <a16:creationId xmlns:a16="http://schemas.microsoft.com/office/drawing/2014/main" id="{1F72FF3D-078D-8342-96D6-4E8BB7346AA6}"/>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chemeClr val="accent3"/>
                </a:solidFill>
                <a:effectLst/>
                <a:uLnTx/>
                <a:uFillTx/>
                <a:latin typeface="Segoe UI Light"/>
                <a:ea typeface="+mn-ea"/>
                <a:cs typeface="Segoe UI Light" panose="020B0502040204020203" pitchFamily="34" charset="0"/>
              </a:rPr>
              <a:t>development</a:t>
            </a:r>
          </a:p>
        </p:txBody>
      </p:sp>
      <p:sp>
        <p:nvSpPr>
          <p:cNvPr id="12" name="Text Placeholder 4">
            <a:extLst>
              <a:ext uri="{FF2B5EF4-FFF2-40B4-BE49-F238E27FC236}">
                <a16:creationId xmlns:a16="http://schemas.microsoft.com/office/drawing/2014/main" id="{BD5A465C-8635-A048-B0DF-9417E2F87139}"/>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chemeClr val="accent3"/>
                </a:solidFill>
                <a:effectLst/>
                <a:uLnTx/>
                <a:uFillTx/>
                <a:latin typeface="Segoe UI Semibold" panose="020B0702040204020203" pitchFamily="34" charset="0"/>
                <a:ea typeface="+mn-ea"/>
                <a:cs typeface="Segoe UI Semibold" panose="020B0702040204020203" pitchFamily="34" charset="0"/>
              </a:rPr>
              <a:t>cloud</a:t>
            </a:r>
          </a:p>
        </p:txBody>
      </p:sp>
      <p:sp>
        <p:nvSpPr>
          <p:cNvPr id="13" name="TextBox 12">
            <a:extLst>
              <a:ext uri="{FF2B5EF4-FFF2-40B4-BE49-F238E27FC236}">
                <a16:creationId xmlns:a16="http://schemas.microsoft.com/office/drawing/2014/main" id="{47A4703E-01EF-4846-B25C-F49453E0895D}"/>
              </a:ext>
            </a:extLst>
          </p:cNvPr>
          <p:cNvSpPr txBox="1"/>
          <p:nvPr/>
        </p:nvSpPr>
        <p:spPr>
          <a:xfrm>
            <a:off x="1910986" y="4177252"/>
            <a:ext cx="1926538" cy="152980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14" name="TextBox 13">
            <a:extLst>
              <a:ext uri="{FF2B5EF4-FFF2-40B4-BE49-F238E27FC236}">
                <a16:creationId xmlns:a16="http://schemas.microsoft.com/office/drawing/2014/main" id="{88C9640F-2339-0F42-BD04-A113CE2AFB20}"/>
              </a:ext>
            </a:extLst>
          </p:cNvPr>
          <p:cNvSpPr txBox="1"/>
          <p:nvPr/>
        </p:nvSpPr>
        <p:spPr>
          <a:xfrm>
            <a:off x="-97634" y="4177252"/>
            <a:ext cx="1883906" cy="16129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15" name="TextBox 14">
            <a:extLst>
              <a:ext uri="{FF2B5EF4-FFF2-40B4-BE49-F238E27FC236}">
                <a16:creationId xmlns:a16="http://schemas.microsoft.com/office/drawing/2014/main" id="{F3BC98E6-7DAB-C64F-8044-E4CECD7157B6}"/>
              </a:ext>
            </a:extLst>
          </p:cNvPr>
          <p:cNvSpPr txBox="1"/>
          <p:nvPr/>
        </p:nvSpPr>
        <p:spPr>
          <a:xfrm>
            <a:off x="6050755" y="4177253"/>
            <a:ext cx="2160018" cy="152980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16" name="TextBox 15">
            <a:extLst>
              <a:ext uri="{FF2B5EF4-FFF2-40B4-BE49-F238E27FC236}">
                <a16:creationId xmlns:a16="http://schemas.microsoft.com/office/drawing/2014/main" id="{C501294D-6BD6-0F4F-92F4-B9E6D2D81C9C}"/>
              </a:ext>
            </a:extLst>
          </p:cNvPr>
          <p:cNvSpPr txBox="1"/>
          <p:nvPr/>
        </p:nvSpPr>
        <p:spPr>
          <a:xfrm>
            <a:off x="4108268" y="4177252"/>
            <a:ext cx="1926538" cy="181962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2BD3DEFC-2EB7-B846-9F90-7824B1CFF8FB}"/>
              </a:ext>
            </a:extLst>
          </p:cNvPr>
          <p:cNvSpPr txBox="1"/>
          <p:nvPr/>
        </p:nvSpPr>
        <p:spPr>
          <a:xfrm>
            <a:off x="10311751" y="4177252"/>
            <a:ext cx="1827084" cy="152980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18" name="TextBox 17">
            <a:extLst>
              <a:ext uri="{FF2B5EF4-FFF2-40B4-BE49-F238E27FC236}">
                <a16:creationId xmlns:a16="http://schemas.microsoft.com/office/drawing/2014/main" id="{0E417EC8-D662-7340-BB9D-6AEC45035FE6}"/>
              </a:ext>
            </a:extLst>
          </p:cNvPr>
          <p:cNvSpPr txBox="1"/>
          <p:nvPr/>
        </p:nvSpPr>
        <p:spPr>
          <a:xfrm>
            <a:off x="8210772" y="4177253"/>
            <a:ext cx="1926538" cy="169600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19" name="Picture 18">
            <a:extLst>
              <a:ext uri="{FF2B5EF4-FFF2-40B4-BE49-F238E27FC236}">
                <a16:creationId xmlns:a16="http://schemas.microsoft.com/office/drawing/2014/main" id="{0AD9CFAC-857D-5141-9A35-D2A8FA0CD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652447"/>
            <a:ext cx="2057013" cy="1252320"/>
          </a:xfrm>
          <a:prstGeom prst="rect">
            <a:avLst/>
          </a:prstGeom>
          <a:effectLst>
            <a:outerShdw blurRad="63500" algn="ctr" rotWithShape="0">
              <a:prstClr val="black">
                <a:alpha val="40000"/>
              </a:prstClr>
            </a:outerShdw>
          </a:effectLst>
        </p:spPr>
      </p:pic>
      <p:pic>
        <p:nvPicPr>
          <p:cNvPr id="20" name="Picture 19">
            <a:extLst>
              <a:ext uri="{FF2B5EF4-FFF2-40B4-BE49-F238E27FC236}">
                <a16:creationId xmlns:a16="http://schemas.microsoft.com/office/drawing/2014/main" id="{D73D7466-5ACD-954E-8B91-285A55B539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567667"/>
            <a:ext cx="1589527" cy="1458378"/>
          </a:xfrm>
          <a:prstGeom prst="rect">
            <a:avLst/>
          </a:prstGeom>
          <a:effectLst>
            <a:outerShdw blurRad="63500" algn="ctr" rotWithShape="0">
              <a:prstClr val="black">
                <a:alpha val="40000"/>
              </a:prstClr>
            </a:outerShdw>
          </a:effectLst>
        </p:spPr>
      </p:pic>
      <p:pic>
        <p:nvPicPr>
          <p:cNvPr id="21" name="Picture 20">
            <a:extLst>
              <a:ext uri="{FF2B5EF4-FFF2-40B4-BE49-F238E27FC236}">
                <a16:creationId xmlns:a16="http://schemas.microsoft.com/office/drawing/2014/main" id="{AC0E55C4-5B60-2E49-BB41-3EE4E1800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567667"/>
            <a:ext cx="1851092" cy="1388990"/>
          </a:xfrm>
          <a:prstGeom prst="rect">
            <a:avLst/>
          </a:prstGeom>
          <a:effectLst>
            <a:outerShdw blurRad="63500" algn="ctr" rotWithShape="0">
              <a:prstClr val="black">
                <a:alpha val="40000"/>
              </a:prstClr>
            </a:outerShdw>
          </a:effectLst>
        </p:spPr>
      </p:pic>
      <p:pic>
        <p:nvPicPr>
          <p:cNvPr id="22" name="Picture 21">
            <a:extLst>
              <a:ext uri="{FF2B5EF4-FFF2-40B4-BE49-F238E27FC236}">
                <a16:creationId xmlns:a16="http://schemas.microsoft.com/office/drawing/2014/main" id="{B92E9C87-2866-7245-A3C0-64AE4F5D36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426085"/>
            <a:ext cx="1926538" cy="1672154"/>
          </a:xfrm>
          <a:prstGeom prst="rect">
            <a:avLst/>
          </a:prstGeom>
          <a:effectLst>
            <a:outerShdw blurRad="63500" algn="ctr" rotWithShape="0">
              <a:prstClr val="black">
                <a:alpha val="40000"/>
              </a:prstClr>
            </a:outerShdw>
          </a:effectLst>
        </p:spPr>
      </p:pic>
      <p:pic>
        <p:nvPicPr>
          <p:cNvPr id="23" name="Picture 22">
            <a:extLst>
              <a:ext uri="{FF2B5EF4-FFF2-40B4-BE49-F238E27FC236}">
                <a16:creationId xmlns:a16="http://schemas.microsoft.com/office/drawing/2014/main" id="{E0F16531-004F-D440-AEF4-35570E7D9E3B}"/>
              </a:ext>
            </a:extLst>
          </p:cNvPr>
          <p:cNvPicPr>
            <a:picLocks noChangeAspect="1"/>
          </p:cNvPicPr>
          <p:nvPr/>
        </p:nvPicPr>
        <p:blipFill>
          <a:blip r:embed="rId8"/>
          <a:stretch>
            <a:fillRect/>
          </a:stretch>
        </p:blipFill>
        <p:spPr>
          <a:xfrm>
            <a:off x="4058914" y="2473332"/>
            <a:ext cx="1926538" cy="1556623"/>
          </a:xfrm>
          <a:prstGeom prst="rect">
            <a:avLst/>
          </a:prstGeom>
          <a:effectLst>
            <a:outerShdw blurRad="63500" algn="ctr" rotWithShape="0">
              <a:prstClr val="black">
                <a:alpha val="40000"/>
              </a:prstClr>
            </a:outerShdw>
          </a:effectLst>
        </p:spPr>
      </p:pic>
      <p:pic>
        <p:nvPicPr>
          <p:cNvPr id="24" name="Picture 23">
            <a:extLst>
              <a:ext uri="{FF2B5EF4-FFF2-40B4-BE49-F238E27FC236}">
                <a16:creationId xmlns:a16="http://schemas.microsoft.com/office/drawing/2014/main" id="{015CA763-3058-4C47-A640-D43EA90E176B}"/>
              </a:ext>
            </a:extLst>
          </p:cNvPr>
          <p:cNvPicPr>
            <a:picLocks noChangeAspect="1"/>
          </p:cNvPicPr>
          <p:nvPr/>
        </p:nvPicPr>
        <p:blipFill>
          <a:blip r:embed="rId9"/>
          <a:stretch>
            <a:fillRect/>
          </a:stretch>
        </p:blipFill>
        <p:spPr>
          <a:xfrm>
            <a:off x="8260126" y="2600814"/>
            <a:ext cx="1783941" cy="1240589"/>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213565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anim calcmode="lin" valueType="num">
                                      <p:cBhvr>
                                        <p:cTn id="39" dur="500" fill="hold"/>
                                        <p:tgtEl>
                                          <p:spTgt spid="13"/>
                                        </p:tgtEl>
                                        <p:attrNameLst>
                                          <p:attrName>ppt_x</p:attrName>
                                        </p:attrNameLst>
                                      </p:cBhvr>
                                      <p:tavLst>
                                        <p:tav tm="0">
                                          <p:val>
                                            <p:strVal val="#ppt_x"/>
                                          </p:val>
                                        </p:tav>
                                        <p:tav tm="100000">
                                          <p:val>
                                            <p:strVal val="#ppt_x"/>
                                          </p:val>
                                        </p:tav>
                                      </p:tavLst>
                                    </p:anim>
                                    <p:anim calcmode="lin" valueType="num">
                                      <p:cBhvr>
                                        <p:cTn id="40" dur="500" fill="hold"/>
                                        <p:tgtEl>
                                          <p:spTgt spid="1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anim calcmode="lin" valueType="num">
                                      <p:cBhvr>
                                        <p:cTn id="44" dur="500" fill="hold"/>
                                        <p:tgtEl>
                                          <p:spTgt spid="14"/>
                                        </p:tgtEl>
                                        <p:attrNameLst>
                                          <p:attrName>ppt_x</p:attrName>
                                        </p:attrNameLst>
                                      </p:cBhvr>
                                      <p:tavLst>
                                        <p:tav tm="0">
                                          <p:val>
                                            <p:strVal val="#ppt_x"/>
                                          </p:val>
                                        </p:tav>
                                        <p:tav tm="100000">
                                          <p:val>
                                            <p:strVal val="#ppt_x"/>
                                          </p:val>
                                        </p:tav>
                                      </p:tavLst>
                                    </p:anim>
                                    <p:anim calcmode="lin" valueType="num">
                                      <p:cBhvr>
                                        <p:cTn id="45" dur="5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anim calcmode="lin" valueType="num">
                                      <p:cBhvr>
                                        <p:cTn id="49" dur="500" fill="hold"/>
                                        <p:tgtEl>
                                          <p:spTgt spid="16"/>
                                        </p:tgtEl>
                                        <p:attrNameLst>
                                          <p:attrName>ppt_x</p:attrName>
                                        </p:attrNameLst>
                                      </p:cBhvr>
                                      <p:tavLst>
                                        <p:tav tm="0">
                                          <p:val>
                                            <p:strVal val="#ppt_x"/>
                                          </p:val>
                                        </p:tav>
                                        <p:tav tm="100000">
                                          <p:val>
                                            <p:strVal val="#ppt_x"/>
                                          </p:val>
                                        </p:tav>
                                      </p:tavLst>
                                    </p:anim>
                                    <p:anim calcmode="lin" valueType="num">
                                      <p:cBhvr>
                                        <p:cTn id="50" dur="5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anim calcmode="lin" valueType="num">
                                      <p:cBhvr>
                                        <p:cTn id="54" dur="500" fill="hold"/>
                                        <p:tgtEl>
                                          <p:spTgt spid="15"/>
                                        </p:tgtEl>
                                        <p:attrNameLst>
                                          <p:attrName>ppt_x</p:attrName>
                                        </p:attrNameLst>
                                      </p:cBhvr>
                                      <p:tavLst>
                                        <p:tav tm="0">
                                          <p:val>
                                            <p:strVal val="#ppt_x"/>
                                          </p:val>
                                        </p:tav>
                                        <p:tav tm="100000">
                                          <p:val>
                                            <p:strVal val="#ppt_x"/>
                                          </p:val>
                                        </p:tav>
                                      </p:tavLst>
                                    </p:anim>
                                    <p:anim calcmode="lin" valueType="num">
                                      <p:cBhvr>
                                        <p:cTn id="55" dur="500" fill="hold"/>
                                        <p:tgtEl>
                                          <p:spTgt spid="1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anim calcmode="lin" valueType="num">
                                      <p:cBhvr>
                                        <p:cTn id="59" dur="500" fill="hold"/>
                                        <p:tgtEl>
                                          <p:spTgt spid="18"/>
                                        </p:tgtEl>
                                        <p:attrNameLst>
                                          <p:attrName>ppt_x</p:attrName>
                                        </p:attrNameLst>
                                      </p:cBhvr>
                                      <p:tavLst>
                                        <p:tav tm="0">
                                          <p:val>
                                            <p:strVal val="#ppt_x"/>
                                          </p:val>
                                        </p:tav>
                                        <p:tav tm="100000">
                                          <p:val>
                                            <p:strVal val="#ppt_x"/>
                                          </p:val>
                                        </p:tav>
                                      </p:tavLst>
                                    </p:anim>
                                    <p:anim calcmode="lin" valueType="num">
                                      <p:cBhvr>
                                        <p:cTn id="60" dur="500" fill="hold"/>
                                        <p:tgtEl>
                                          <p:spTgt spid="1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anim calcmode="lin" valueType="num">
                                      <p:cBhvr>
                                        <p:cTn id="64" dur="500" fill="hold"/>
                                        <p:tgtEl>
                                          <p:spTgt spid="17"/>
                                        </p:tgtEl>
                                        <p:attrNameLst>
                                          <p:attrName>ppt_x</p:attrName>
                                        </p:attrNameLst>
                                      </p:cBhvr>
                                      <p:tavLst>
                                        <p:tav tm="0">
                                          <p:val>
                                            <p:strVal val="#ppt_x"/>
                                          </p:val>
                                        </p:tav>
                                        <p:tav tm="100000">
                                          <p:val>
                                            <p:strVal val="#ppt_x"/>
                                          </p:val>
                                        </p:tav>
                                      </p:tavLst>
                                    </p:anim>
                                    <p:anim calcmode="lin" valueType="num">
                                      <p:cBhvr>
                                        <p:cTn id="65" dur="500" fill="hold"/>
                                        <p:tgtEl>
                                          <p:spTgt spid="17"/>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1"/>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8"/>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a:solidFill>
                  <a:schemeClr val="accent3"/>
                </a:solidFill>
              </a:rPr>
              <a:t>Migration &amp; modernization strategies</a:t>
            </a:r>
          </a:p>
        </p:txBody>
      </p:sp>
    </p:spTree>
    <p:extLst>
      <p:ext uri="{BB962C8B-B14F-4D97-AF65-F5344CB8AC3E}">
        <p14:creationId xmlns:p14="http://schemas.microsoft.com/office/powerpoint/2010/main" val="9020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Cloud</a:t>
            </a:r>
            <a:r>
              <a:rPr lang="en-US"/>
              <a:t> migration vs. modernization</a:t>
            </a:r>
          </a:p>
        </p:txBody>
      </p:sp>
      <p:grpSp>
        <p:nvGrpSpPr>
          <p:cNvPr id="6" name="Group 5">
            <a:extLst>
              <a:ext uri="{FF2B5EF4-FFF2-40B4-BE49-F238E27FC236}">
                <a16:creationId xmlns:a16="http://schemas.microsoft.com/office/drawing/2014/main" id="{05899172-96E5-AF4D-A299-FF58FA053254}"/>
              </a:ext>
            </a:extLst>
          </p:cNvPr>
          <p:cNvGrpSpPr/>
          <p:nvPr/>
        </p:nvGrpSpPr>
        <p:grpSpPr>
          <a:xfrm>
            <a:off x="2551126" y="1818050"/>
            <a:ext cx="146892" cy="1024469"/>
            <a:chOff x="-526186" y="4559300"/>
            <a:chExt cx="146912" cy="1024615"/>
          </a:xfrm>
        </p:grpSpPr>
        <p:sp>
          <p:nvSpPr>
            <p:cNvPr id="7" name="Oval 6">
              <a:extLst>
                <a:ext uri="{FF2B5EF4-FFF2-40B4-BE49-F238E27FC236}">
                  <a16:creationId xmlns:a16="http://schemas.microsoft.com/office/drawing/2014/main" id="{418F05B5-6658-6C49-A106-031BE22C4522}"/>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8" name="Straight Connector 7">
              <a:extLst>
                <a:ext uri="{FF2B5EF4-FFF2-40B4-BE49-F238E27FC236}">
                  <a16:creationId xmlns:a16="http://schemas.microsoft.com/office/drawing/2014/main" id="{E22CCA38-12C1-BF4C-862D-4EB777D9631D}"/>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9" name="Group 8">
            <a:extLst>
              <a:ext uri="{FF2B5EF4-FFF2-40B4-BE49-F238E27FC236}">
                <a16:creationId xmlns:a16="http://schemas.microsoft.com/office/drawing/2014/main" id="{97768A6C-4FDD-3147-A1A0-967266F406A1}"/>
              </a:ext>
            </a:extLst>
          </p:cNvPr>
          <p:cNvGrpSpPr/>
          <p:nvPr/>
        </p:nvGrpSpPr>
        <p:grpSpPr>
          <a:xfrm>
            <a:off x="5173304" y="1818050"/>
            <a:ext cx="146892" cy="1024469"/>
            <a:chOff x="-526186" y="4559300"/>
            <a:chExt cx="146912" cy="1024615"/>
          </a:xfrm>
        </p:grpSpPr>
        <p:sp>
          <p:nvSpPr>
            <p:cNvPr id="10" name="Oval 9">
              <a:extLst>
                <a:ext uri="{FF2B5EF4-FFF2-40B4-BE49-F238E27FC236}">
                  <a16:creationId xmlns:a16="http://schemas.microsoft.com/office/drawing/2014/main" id="{DAB71D66-D450-1140-8389-3B04E8C56D93}"/>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1" name="Straight Connector 10">
              <a:extLst>
                <a:ext uri="{FF2B5EF4-FFF2-40B4-BE49-F238E27FC236}">
                  <a16:creationId xmlns:a16="http://schemas.microsoft.com/office/drawing/2014/main" id="{01AC352B-D48F-0843-8368-D1C4924EA758}"/>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12" name="Group 11">
            <a:extLst>
              <a:ext uri="{FF2B5EF4-FFF2-40B4-BE49-F238E27FC236}">
                <a16:creationId xmlns:a16="http://schemas.microsoft.com/office/drawing/2014/main" id="{842D8ABB-5EDA-2D4B-9CEB-451FA04DCDE2}"/>
              </a:ext>
            </a:extLst>
          </p:cNvPr>
          <p:cNvGrpSpPr/>
          <p:nvPr/>
        </p:nvGrpSpPr>
        <p:grpSpPr>
          <a:xfrm>
            <a:off x="7973256" y="1818050"/>
            <a:ext cx="146892" cy="1024469"/>
            <a:chOff x="-526186" y="4559300"/>
            <a:chExt cx="146912" cy="1024615"/>
          </a:xfrm>
        </p:grpSpPr>
        <p:sp>
          <p:nvSpPr>
            <p:cNvPr id="13" name="Oval 12">
              <a:extLst>
                <a:ext uri="{FF2B5EF4-FFF2-40B4-BE49-F238E27FC236}">
                  <a16:creationId xmlns:a16="http://schemas.microsoft.com/office/drawing/2014/main" id="{1748F834-B040-B548-B7CA-10CFC4FF35F3}"/>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4" name="Straight Connector 13">
              <a:extLst>
                <a:ext uri="{FF2B5EF4-FFF2-40B4-BE49-F238E27FC236}">
                  <a16:creationId xmlns:a16="http://schemas.microsoft.com/office/drawing/2014/main" id="{0191AC73-E532-E941-A68A-322982F4831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15" name="Group 14">
            <a:extLst>
              <a:ext uri="{FF2B5EF4-FFF2-40B4-BE49-F238E27FC236}">
                <a16:creationId xmlns:a16="http://schemas.microsoft.com/office/drawing/2014/main" id="{65344370-E0C1-114E-8EF5-CD6DA736C280}"/>
              </a:ext>
            </a:extLst>
          </p:cNvPr>
          <p:cNvGrpSpPr/>
          <p:nvPr/>
        </p:nvGrpSpPr>
        <p:grpSpPr>
          <a:xfrm>
            <a:off x="10716067" y="1818050"/>
            <a:ext cx="146892" cy="1024469"/>
            <a:chOff x="-526186" y="4559300"/>
            <a:chExt cx="146912" cy="1024615"/>
          </a:xfrm>
        </p:grpSpPr>
        <p:sp>
          <p:nvSpPr>
            <p:cNvPr id="16" name="Oval 15">
              <a:extLst>
                <a:ext uri="{FF2B5EF4-FFF2-40B4-BE49-F238E27FC236}">
                  <a16:creationId xmlns:a16="http://schemas.microsoft.com/office/drawing/2014/main" id="{D88D1785-02E8-B44E-BAAA-6A2377FD0373}"/>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18B7F5D-9032-AA4A-B2A3-39766A9489E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18" name="Rectangle 17">
            <a:extLst>
              <a:ext uri="{FF2B5EF4-FFF2-40B4-BE49-F238E27FC236}">
                <a16:creationId xmlns:a16="http://schemas.microsoft.com/office/drawing/2014/main" id="{643DC198-1C35-4E41-9C7B-BD9D8D949316}"/>
              </a:ext>
            </a:extLst>
          </p:cNvPr>
          <p:cNvSpPr/>
          <p:nvPr/>
        </p:nvSpPr>
        <p:spPr bwMode="auto">
          <a:xfrm>
            <a:off x="270813" y="4764011"/>
            <a:ext cx="11453554" cy="85282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9" name="Diagram 18">
            <a:extLst>
              <a:ext uri="{FF2B5EF4-FFF2-40B4-BE49-F238E27FC236}">
                <a16:creationId xmlns:a16="http://schemas.microsoft.com/office/drawing/2014/main" id="{610D7C2D-D8F8-A74D-914B-20E212591D3F}"/>
              </a:ext>
            </a:extLst>
          </p:cNvPr>
          <p:cNvGraphicFramePr/>
          <p:nvPr>
            <p:extLst>
              <p:ext uri="{D42A27DB-BD31-4B8C-83A1-F6EECF244321}">
                <p14:modId xmlns:p14="http://schemas.microsoft.com/office/powerpoint/2010/main" val="2479331303"/>
              </p:ext>
            </p:extLst>
          </p:nvPr>
        </p:nvGraphicFramePr>
        <p:xfrm>
          <a:off x="1464209" y="616350"/>
          <a:ext cx="10727791" cy="2285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94D3115C-8F5E-B442-A2F6-BBF2EC2053AC}"/>
              </a:ext>
            </a:extLst>
          </p:cNvPr>
          <p:cNvSpPr/>
          <p:nvPr/>
        </p:nvSpPr>
        <p:spPr>
          <a:xfrm>
            <a:off x="1464210" y="2902026"/>
            <a:ext cx="2318528" cy="271554"/>
          </a:xfrm>
          <a:prstGeom prst="rect">
            <a:avLst/>
          </a:prstGeom>
        </p:spPr>
        <p:txBody>
          <a:bodyPr wrap="square">
            <a:spAutoFit/>
          </a:bodyPr>
          <a:lstStyle/>
          <a:p>
            <a:pPr algn="ctr" defTabSz="914225">
              <a:defRPr/>
            </a:pPr>
            <a:r>
              <a:rPr lang="en-US" sz="1176" b="1" kern="0">
                <a:solidFill>
                  <a:schemeClr val="accent1"/>
                </a:solidFill>
                <a:cs typeface="Segoe UI Semibold" charset="0"/>
              </a:rPr>
              <a:t>Redeploy as-is to cloud</a:t>
            </a:r>
          </a:p>
        </p:txBody>
      </p:sp>
      <p:sp>
        <p:nvSpPr>
          <p:cNvPr id="21" name="TextBox 20">
            <a:extLst>
              <a:ext uri="{FF2B5EF4-FFF2-40B4-BE49-F238E27FC236}">
                <a16:creationId xmlns:a16="http://schemas.microsoft.com/office/drawing/2014/main" id="{7E32C3D0-35C3-AD40-8221-32A7D763904B}"/>
              </a:ext>
            </a:extLst>
          </p:cNvPr>
          <p:cNvSpPr txBox="1"/>
          <p:nvPr/>
        </p:nvSpPr>
        <p:spPr>
          <a:xfrm>
            <a:off x="1464210" y="3695629"/>
            <a:ext cx="2318528" cy="674086"/>
          </a:xfrm>
          <a:prstGeom prst="rect">
            <a:avLst/>
          </a:prstGeom>
          <a:noFill/>
        </p:spPr>
        <p:txBody>
          <a:bodyPr wrap="square" lIns="45713" tIns="45713" rIns="45713" bIns="45713" rtlCol="0">
            <a:spAutoFit/>
          </a:bodyPr>
          <a:lstStyle/>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Reduce Capex</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Free up datacenter space</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Quick cloud ROI</a:t>
            </a:r>
          </a:p>
        </p:txBody>
      </p:sp>
      <p:sp>
        <p:nvSpPr>
          <p:cNvPr id="22" name="Rectangle 21">
            <a:extLst>
              <a:ext uri="{FF2B5EF4-FFF2-40B4-BE49-F238E27FC236}">
                <a16:creationId xmlns:a16="http://schemas.microsoft.com/office/drawing/2014/main" id="{EE9B780B-7B07-004A-84B7-764A312F6832}"/>
              </a:ext>
            </a:extLst>
          </p:cNvPr>
          <p:cNvSpPr/>
          <p:nvPr/>
        </p:nvSpPr>
        <p:spPr>
          <a:xfrm>
            <a:off x="1464210" y="5014752"/>
            <a:ext cx="2318527" cy="331899"/>
          </a:xfrm>
          <a:prstGeom prst="rect">
            <a:avLst/>
          </a:prstGeom>
        </p:spPr>
        <p:txBody>
          <a:bodyPr wrap="square">
            <a:spAutoFit/>
          </a:bodyPr>
          <a:lstStyle/>
          <a:p>
            <a:pPr algn="ctr" defTabSz="914225">
              <a:defRPr/>
            </a:pPr>
            <a:r>
              <a:rPr lang="en-US" sz="1568" b="1" kern="0">
                <a:solidFill>
                  <a:schemeClr val="accent1"/>
                </a:solidFill>
                <a:latin typeface="Segoe UI Semibold" charset="0"/>
                <a:cs typeface="Segoe UI Semibold" charset="0"/>
              </a:rPr>
              <a:t>IaaS</a:t>
            </a:r>
            <a:endParaRPr lang="en-US" sz="1372" kern="0">
              <a:solidFill>
                <a:schemeClr val="accent1"/>
              </a:solidFill>
              <a:latin typeface="Segoe UI"/>
            </a:endParaRPr>
          </a:p>
        </p:txBody>
      </p:sp>
      <p:sp>
        <p:nvSpPr>
          <p:cNvPr id="23" name="TextBox 22">
            <a:extLst>
              <a:ext uri="{FF2B5EF4-FFF2-40B4-BE49-F238E27FC236}">
                <a16:creationId xmlns:a16="http://schemas.microsoft.com/office/drawing/2014/main" id="{305D1E21-D719-C945-A1C6-41E7EA0CC54D}"/>
              </a:ext>
            </a:extLst>
          </p:cNvPr>
          <p:cNvSpPr txBox="1"/>
          <p:nvPr/>
        </p:nvSpPr>
        <p:spPr>
          <a:xfrm>
            <a:off x="1464210" y="5837390"/>
            <a:ext cx="2318528" cy="674086"/>
          </a:xfrm>
          <a:prstGeom prst="rect">
            <a:avLst/>
          </a:prstGeom>
          <a:noFill/>
        </p:spPr>
        <p:txBody>
          <a:bodyPr wrap="square" lIns="45713" tIns="45713" rIns="45713" bIns="45713" rtlCol="0">
            <a:spAutoFit/>
          </a:bodyPr>
          <a:lstStyle/>
          <a:p>
            <a:pPr defTabSz="914225">
              <a:lnSpc>
                <a:spcPct val="110000"/>
              </a:lnSpc>
              <a:defRPr/>
            </a:pPr>
            <a:r>
              <a:rPr lang="en-US" sz="1176" b="1" kern="0">
                <a:cs typeface="Segoe UI Semibold" panose="020B0702040204020203" pitchFamily="34" charset="0"/>
              </a:rPr>
              <a:t>IaaS:</a:t>
            </a:r>
            <a:r>
              <a:rPr lang="en-US" sz="1176" kern="0">
                <a:cs typeface="Segoe UI Semibold" panose="020B0702040204020203" pitchFamily="34" charset="0"/>
              </a:rPr>
              <a:t> </a:t>
            </a:r>
            <a:r>
              <a:rPr lang="en-US" sz="1176" kern="0" spc="-20">
                <a:cs typeface="Segoe UI Semibold" panose="020B0702040204020203" pitchFamily="34" charset="0"/>
              </a:rPr>
              <a:t>435% ROI, 73% reduction</a:t>
            </a:r>
            <a:r>
              <a:rPr lang="en-US" sz="1176" kern="0">
                <a:cs typeface="Segoe UI Semibold" panose="020B0702040204020203" pitchFamily="34" charset="0"/>
              </a:rPr>
              <a:t> </a:t>
            </a:r>
            <a:r>
              <a:rPr lang="en-US" sz="1176" kern="0" spc="-40">
                <a:cs typeface="Segoe UI Semibold" panose="020B0702040204020203" pitchFamily="34" charset="0"/>
              </a:rPr>
              <a:t>in datacenter footprint and 83%</a:t>
            </a:r>
            <a:r>
              <a:rPr lang="en-US" sz="1176" kern="0">
                <a:cs typeface="Segoe UI Semibold" panose="020B0702040204020203" pitchFamily="34" charset="0"/>
              </a:rPr>
              <a:t> reduced IT outsourcing cost.</a:t>
            </a:r>
            <a:r>
              <a:rPr lang="en-US" sz="1176" b="1" kern="0" baseline="30000">
                <a:cs typeface="Segoe UI Semibold" panose="020B0702040204020203" pitchFamily="34" charset="0"/>
              </a:rPr>
              <a:t>1</a:t>
            </a:r>
          </a:p>
        </p:txBody>
      </p:sp>
      <p:sp>
        <p:nvSpPr>
          <p:cNvPr id="24" name="Rectangle 23">
            <a:extLst>
              <a:ext uri="{FF2B5EF4-FFF2-40B4-BE49-F238E27FC236}">
                <a16:creationId xmlns:a16="http://schemas.microsoft.com/office/drawing/2014/main" id="{2B68B6CF-6208-4242-A15C-9E6C73D4C677}"/>
              </a:ext>
            </a:extLst>
          </p:cNvPr>
          <p:cNvSpPr/>
          <p:nvPr/>
        </p:nvSpPr>
        <p:spPr>
          <a:xfrm>
            <a:off x="4166857" y="2902025"/>
            <a:ext cx="2318527" cy="452590"/>
          </a:xfrm>
          <a:prstGeom prst="rect">
            <a:avLst/>
          </a:prstGeom>
        </p:spPr>
        <p:txBody>
          <a:bodyPr wrap="square">
            <a:spAutoFit/>
          </a:bodyPr>
          <a:lstStyle/>
          <a:p>
            <a:pPr algn="ctr" defTabSz="914225">
              <a:defRPr/>
            </a:pPr>
            <a:r>
              <a:rPr lang="en-US" sz="1176" b="1" kern="0">
                <a:solidFill>
                  <a:schemeClr val="accent1"/>
                </a:solidFill>
                <a:cs typeface="Segoe UI Semibold" charset="0"/>
              </a:rPr>
              <a:t>Minimally alter to take better advantage of cloud</a:t>
            </a:r>
          </a:p>
        </p:txBody>
      </p:sp>
      <p:sp>
        <p:nvSpPr>
          <p:cNvPr id="25" name="TextBox 24">
            <a:extLst>
              <a:ext uri="{FF2B5EF4-FFF2-40B4-BE49-F238E27FC236}">
                <a16:creationId xmlns:a16="http://schemas.microsoft.com/office/drawing/2014/main" id="{A31D88EC-56EB-CC48-AF58-4B3A1AA72224}"/>
              </a:ext>
            </a:extLst>
          </p:cNvPr>
          <p:cNvSpPr txBox="1"/>
          <p:nvPr/>
        </p:nvSpPr>
        <p:spPr>
          <a:xfrm>
            <a:off x="4281543" y="3695629"/>
            <a:ext cx="2318528" cy="873225"/>
          </a:xfrm>
          <a:prstGeom prst="rect">
            <a:avLst/>
          </a:prstGeom>
          <a:noFill/>
        </p:spPr>
        <p:txBody>
          <a:bodyPr wrap="square" lIns="45713" tIns="45713" rIns="45713" bIns="45713" rtlCol="0">
            <a:spAutoFit/>
          </a:bodyPr>
          <a:lstStyle/>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Faster, shorter, updates</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Code portability</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Greater cloud efficiency (resources, speed, cost)</a:t>
            </a:r>
          </a:p>
        </p:txBody>
      </p:sp>
      <p:sp>
        <p:nvSpPr>
          <p:cNvPr id="26" name="Rectangle 25">
            <a:extLst>
              <a:ext uri="{FF2B5EF4-FFF2-40B4-BE49-F238E27FC236}">
                <a16:creationId xmlns:a16="http://schemas.microsoft.com/office/drawing/2014/main" id="{34E51432-0F5D-9041-A5D2-13D871BFC5D2}"/>
              </a:ext>
            </a:extLst>
          </p:cNvPr>
          <p:cNvSpPr/>
          <p:nvPr/>
        </p:nvSpPr>
        <p:spPr>
          <a:xfrm>
            <a:off x="4166858" y="4881001"/>
            <a:ext cx="2183719" cy="573280"/>
          </a:xfrm>
          <a:prstGeom prst="rect">
            <a:avLst/>
          </a:prstGeom>
        </p:spPr>
        <p:txBody>
          <a:bodyPr wrap="square">
            <a:spAutoFit/>
          </a:bodyPr>
          <a:lstStyle/>
          <a:p>
            <a:pPr algn="ctr" defTabSz="914225">
              <a:defRPr/>
            </a:pPr>
            <a:r>
              <a:rPr lang="en-US" sz="1568" b="1" kern="0">
                <a:solidFill>
                  <a:schemeClr val="accent1"/>
                </a:solidFill>
                <a:latin typeface="Segoe UI Semibold" charset="0"/>
                <a:cs typeface="Segoe UI Semibold" charset="0"/>
              </a:rPr>
              <a:t>PaaS</a:t>
            </a:r>
          </a:p>
          <a:p>
            <a:pPr algn="ctr" defTabSz="914225">
              <a:defRPr/>
            </a:pPr>
            <a:r>
              <a:rPr lang="en-US" sz="1568" b="1" kern="0">
                <a:solidFill>
                  <a:schemeClr val="accent1"/>
                </a:solidFill>
                <a:latin typeface="Segoe UI Semibold" charset="0"/>
                <a:cs typeface="Segoe UI Semibold" charset="0"/>
              </a:rPr>
              <a:t>Containers</a:t>
            </a:r>
          </a:p>
        </p:txBody>
      </p:sp>
      <p:sp>
        <p:nvSpPr>
          <p:cNvPr id="27" name="TextBox 26">
            <a:extLst>
              <a:ext uri="{FF2B5EF4-FFF2-40B4-BE49-F238E27FC236}">
                <a16:creationId xmlns:a16="http://schemas.microsoft.com/office/drawing/2014/main" id="{2DE2BDEA-C3E5-7843-8D26-87FE83884672}"/>
              </a:ext>
            </a:extLst>
          </p:cNvPr>
          <p:cNvSpPr txBox="1"/>
          <p:nvPr/>
        </p:nvSpPr>
        <p:spPr>
          <a:xfrm>
            <a:off x="4281543" y="5837390"/>
            <a:ext cx="7690840" cy="474946"/>
          </a:xfrm>
          <a:prstGeom prst="rect">
            <a:avLst/>
          </a:prstGeom>
          <a:noFill/>
        </p:spPr>
        <p:txBody>
          <a:bodyPr wrap="square" lIns="45713" tIns="45713" rIns="45713" bIns="45713" rtlCol="0">
            <a:spAutoFit/>
          </a:bodyPr>
          <a:lstStyle/>
          <a:p>
            <a:pPr defTabSz="914225">
              <a:lnSpc>
                <a:spcPct val="110000"/>
              </a:lnSpc>
              <a:defRPr/>
            </a:pPr>
            <a:r>
              <a:rPr lang="en-US" sz="1176" b="1" kern="0">
                <a:cs typeface="Segoe UI Semibold" panose="020B0702040204020203" pitchFamily="34" charset="0"/>
              </a:rPr>
              <a:t>PaaS: </a:t>
            </a:r>
            <a:r>
              <a:rPr lang="en-US" sz="1176" kern="0">
                <a:cs typeface="Segoe UI Semibold" panose="020B0702040204020203" pitchFamily="34" charset="0"/>
              </a:rPr>
              <a:t>466% ROI, 80% time saved, 5.91M NPV, 50% faster deployments.</a:t>
            </a:r>
            <a:r>
              <a:rPr lang="en-US" sz="1176" b="1" kern="0" baseline="30000">
                <a:cs typeface="Segoe UI Semibold" panose="020B0702040204020203" pitchFamily="34" charset="0"/>
              </a:rPr>
              <a:t>1</a:t>
            </a:r>
          </a:p>
          <a:p>
            <a:pPr defTabSz="914225">
              <a:lnSpc>
                <a:spcPct val="110000"/>
              </a:lnSpc>
              <a:defRPr/>
            </a:pPr>
            <a:r>
              <a:rPr lang="en-US" sz="1176" b="1" kern="0">
                <a:cs typeface="Segoe UI Semibold" panose="020B0702040204020203" pitchFamily="34" charset="0"/>
              </a:rPr>
              <a:t>Container:</a:t>
            </a:r>
            <a:r>
              <a:rPr lang="en-US" sz="1176" kern="0">
                <a:cs typeface="Segoe UI Semibold" panose="020B0702040204020203" pitchFamily="34" charset="0"/>
              </a:rPr>
              <a:t> 13x more releases, 10x cost reduction, 65% faster developer onboarding, 62% better availability.</a:t>
            </a:r>
            <a:r>
              <a:rPr lang="en-US" sz="1176" b="1" kern="0" baseline="30000">
                <a:cs typeface="Segoe UI Semibold" panose="020B0702040204020203" pitchFamily="34" charset="0"/>
              </a:rPr>
              <a:t> 2</a:t>
            </a:r>
            <a:endParaRPr lang="en-US" sz="1176" kern="0">
              <a:cs typeface="Segoe UI Semibold" panose="020B0702040204020203" pitchFamily="34" charset="0"/>
            </a:endParaRPr>
          </a:p>
        </p:txBody>
      </p:sp>
      <p:sp>
        <p:nvSpPr>
          <p:cNvPr id="28" name="Rectangle 27">
            <a:extLst>
              <a:ext uri="{FF2B5EF4-FFF2-40B4-BE49-F238E27FC236}">
                <a16:creationId xmlns:a16="http://schemas.microsoft.com/office/drawing/2014/main" id="{DF0A38F7-652B-0F4E-B701-8FEB0E12268F}"/>
              </a:ext>
            </a:extLst>
          </p:cNvPr>
          <p:cNvSpPr/>
          <p:nvPr/>
        </p:nvSpPr>
        <p:spPr>
          <a:xfrm>
            <a:off x="6869504" y="2902025"/>
            <a:ext cx="2318527" cy="452590"/>
          </a:xfrm>
          <a:prstGeom prst="rect">
            <a:avLst/>
          </a:prstGeom>
        </p:spPr>
        <p:txBody>
          <a:bodyPr wrap="square">
            <a:spAutoFit/>
          </a:bodyPr>
          <a:lstStyle/>
          <a:p>
            <a:pPr algn="ctr" defTabSz="914225">
              <a:defRPr/>
            </a:pPr>
            <a:r>
              <a:rPr lang="en-US" sz="1176" b="1" kern="0" spc="-30">
                <a:solidFill>
                  <a:schemeClr val="accent1"/>
                </a:solidFill>
                <a:cs typeface="Segoe UI Semibold" charset="0"/>
              </a:rPr>
              <a:t>Materially alter/decompose application to services</a:t>
            </a:r>
          </a:p>
        </p:txBody>
      </p:sp>
      <p:sp>
        <p:nvSpPr>
          <p:cNvPr id="29" name="TextBox 28">
            <a:extLst>
              <a:ext uri="{FF2B5EF4-FFF2-40B4-BE49-F238E27FC236}">
                <a16:creationId xmlns:a16="http://schemas.microsoft.com/office/drawing/2014/main" id="{6DB2C4D5-7674-BF41-AF14-8E99C29C115A}"/>
              </a:ext>
            </a:extLst>
          </p:cNvPr>
          <p:cNvSpPr txBox="1"/>
          <p:nvPr/>
        </p:nvSpPr>
        <p:spPr>
          <a:xfrm>
            <a:off x="6926848" y="3670232"/>
            <a:ext cx="2318528" cy="873225"/>
          </a:xfrm>
          <a:prstGeom prst="rect">
            <a:avLst/>
          </a:prstGeom>
          <a:noFill/>
        </p:spPr>
        <p:txBody>
          <a:bodyPr wrap="square" lIns="45713" tIns="45713" rIns="45713" bIns="45713" rtlCol="0">
            <a:spAutoFit/>
          </a:bodyPr>
          <a:lstStyle/>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App scale and agility</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Easier adoption of new cloud capabilities</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Mix technology stacks</a:t>
            </a:r>
          </a:p>
        </p:txBody>
      </p:sp>
      <p:sp>
        <p:nvSpPr>
          <p:cNvPr id="30" name="Rectangle 29">
            <a:extLst>
              <a:ext uri="{FF2B5EF4-FFF2-40B4-BE49-F238E27FC236}">
                <a16:creationId xmlns:a16="http://schemas.microsoft.com/office/drawing/2014/main" id="{7E06FC9B-D6BA-7E46-9B01-153A0B6BD2AE}"/>
              </a:ext>
            </a:extLst>
          </p:cNvPr>
          <p:cNvSpPr/>
          <p:nvPr/>
        </p:nvSpPr>
        <p:spPr>
          <a:xfrm>
            <a:off x="6869504" y="4779570"/>
            <a:ext cx="4968927" cy="814661"/>
          </a:xfrm>
          <a:prstGeom prst="rect">
            <a:avLst/>
          </a:prstGeom>
        </p:spPr>
        <p:txBody>
          <a:bodyPr wrap="square">
            <a:spAutoFit/>
          </a:bodyPr>
          <a:lstStyle/>
          <a:p>
            <a:pPr algn="ctr" defTabSz="914225">
              <a:defRPr/>
            </a:pPr>
            <a:r>
              <a:rPr lang="en-US" sz="1568" b="1" kern="0">
                <a:solidFill>
                  <a:schemeClr val="accent1"/>
                </a:solidFill>
                <a:latin typeface="Segoe UI Semibold" charset="0"/>
                <a:cs typeface="Segoe UI Semibold" charset="0"/>
              </a:rPr>
              <a:t>PaaS</a:t>
            </a:r>
          </a:p>
          <a:p>
            <a:pPr algn="ctr" defTabSz="914225">
              <a:defRPr/>
            </a:pPr>
            <a:r>
              <a:rPr lang="en-US" sz="1568" b="1" kern="0">
                <a:solidFill>
                  <a:schemeClr val="accent1"/>
                </a:solidFill>
                <a:latin typeface="Segoe UI Semibold" charset="0"/>
                <a:cs typeface="Segoe UI Semibold" charset="0"/>
              </a:rPr>
              <a:t>Serverless</a:t>
            </a:r>
          </a:p>
          <a:p>
            <a:pPr algn="ctr" defTabSz="914225">
              <a:defRPr/>
            </a:pPr>
            <a:r>
              <a:rPr lang="en-US" sz="1568" b="1" kern="0">
                <a:solidFill>
                  <a:schemeClr val="accent1"/>
                </a:solidFill>
                <a:latin typeface="Segoe UI Semibold" charset="0"/>
                <a:cs typeface="Segoe UI Semibold" charset="0"/>
              </a:rPr>
              <a:t>Microservices</a:t>
            </a:r>
          </a:p>
        </p:txBody>
      </p:sp>
      <p:sp>
        <p:nvSpPr>
          <p:cNvPr id="31" name="Rectangle 30">
            <a:extLst>
              <a:ext uri="{FF2B5EF4-FFF2-40B4-BE49-F238E27FC236}">
                <a16:creationId xmlns:a16="http://schemas.microsoft.com/office/drawing/2014/main" id="{38F5425D-8217-7B46-9A01-60A1119AD632}"/>
              </a:ext>
            </a:extLst>
          </p:cNvPr>
          <p:cNvSpPr/>
          <p:nvPr/>
        </p:nvSpPr>
        <p:spPr>
          <a:xfrm>
            <a:off x="9572153" y="2902025"/>
            <a:ext cx="2266278" cy="452590"/>
          </a:xfrm>
          <a:prstGeom prst="rect">
            <a:avLst/>
          </a:prstGeom>
        </p:spPr>
        <p:txBody>
          <a:bodyPr wrap="square">
            <a:spAutoFit/>
          </a:bodyPr>
          <a:lstStyle/>
          <a:p>
            <a:pPr algn="ctr" defTabSz="914225">
              <a:defRPr/>
            </a:pPr>
            <a:r>
              <a:rPr lang="en-US" sz="1176" b="1" kern="0">
                <a:solidFill>
                  <a:schemeClr val="accent1"/>
                </a:solidFill>
                <a:cs typeface="Segoe UI Semibold" charset="0"/>
              </a:rPr>
              <a:t>New code written with cloud native approach</a:t>
            </a:r>
          </a:p>
        </p:txBody>
      </p:sp>
      <p:sp>
        <p:nvSpPr>
          <p:cNvPr id="32" name="TextBox 31">
            <a:extLst>
              <a:ext uri="{FF2B5EF4-FFF2-40B4-BE49-F238E27FC236}">
                <a16:creationId xmlns:a16="http://schemas.microsoft.com/office/drawing/2014/main" id="{A5C21E54-2E80-AB46-89B9-51F92AD01538}"/>
              </a:ext>
            </a:extLst>
          </p:cNvPr>
          <p:cNvSpPr txBox="1"/>
          <p:nvPr/>
        </p:nvSpPr>
        <p:spPr>
          <a:xfrm>
            <a:off x="9572153" y="3695629"/>
            <a:ext cx="2285544" cy="674086"/>
          </a:xfrm>
          <a:prstGeom prst="rect">
            <a:avLst/>
          </a:prstGeom>
          <a:noFill/>
        </p:spPr>
        <p:txBody>
          <a:bodyPr wrap="square" lIns="45713" tIns="45713" rIns="45713" bIns="45713" rtlCol="0">
            <a:spAutoFit/>
          </a:bodyPr>
          <a:lstStyle/>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Accelerate innovation</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Build apps faster </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Reduce operational cost </a:t>
            </a:r>
          </a:p>
        </p:txBody>
      </p:sp>
      <p:cxnSp>
        <p:nvCxnSpPr>
          <p:cNvPr id="33" name="Straight Connector 32">
            <a:extLst>
              <a:ext uri="{FF2B5EF4-FFF2-40B4-BE49-F238E27FC236}">
                <a16:creationId xmlns:a16="http://schemas.microsoft.com/office/drawing/2014/main" id="{5C49246D-4C3E-8D4E-9E37-180242E5FD78}"/>
              </a:ext>
            </a:extLst>
          </p:cNvPr>
          <p:cNvCxnSpPr>
            <a:cxnSpLocks/>
          </p:cNvCxnSpPr>
          <p:nvPr/>
        </p:nvCxnSpPr>
        <p:spPr>
          <a:xfrm>
            <a:off x="283400" y="3524865"/>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34" name="Straight Connector 33">
            <a:extLst>
              <a:ext uri="{FF2B5EF4-FFF2-40B4-BE49-F238E27FC236}">
                <a16:creationId xmlns:a16="http://schemas.microsoft.com/office/drawing/2014/main" id="{52A4849C-EDEF-6743-A3E1-6D94811B2AD2}"/>
              </a:ext>
            </a:extLst>
          </p:cNvPr>
          <p:cNvCxnSpPr>
            <a:cxnSpLocks/>
          </p:cNvCxnSpPr>
          <p:nvPr/>
        </p:nvCxnSpPr>
        <p:spPr>
          <a:xfrm>
            <a:off x="283400" y="4765864"/>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35" name="Straight Connector 34">
            <a:extLst>
              <a:ext uri="{FF2B5EF4-FFF2-40B4-BE49-F238E27FC236}">
                <a16:creationId xmlns:a16="http://schemas.microsoft.com/office/drawing/2014/main" id="{1E8EBA29-FA2C-DC49-B9B5-2D03B71111E2}"/>
              </a:ext>
            </a:extLst>
          </p:cNvPr>
          <p:cNvCxnSpPr>
            <a:cxnSpLocks/>
          </p:cNvCxnSpPr>
          <p:nvPr/>
        </p:nvCxnSpPr>
        <p:spPr>
          <a:xfrm>
            <a:off x="283400" y="5601783"/>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36" name="Rectangle 35">
            <a:extLst>
              <a:ext uri="{FF2B5EF4-FFF2-40B4-BE49-F238E27FC236}">
                <a16:creationId xmlns:a16="http://schemas.microsoft.com/office/drawing/2014/main" id="{8C443AF0-AAB5-D943-923C-9F9F9E4C3B00}"/>
              </a:ext>
            </a:extLst>
          </p:cNvPr>
          <p:cNvSpPr/>
          <p:nvPr/>
        </p:nvSpPr>
        <p:spPr>
          <a:xfrm>
            <a:off x="340564" y="2902026"/>
            <a:ext cx="1523566" cy="370070"/>
          </a:xfrm>
          <a:prstGeom prst="rect">
            <a:avLst/>
          </a:prstGeom>
        </p:spPr>
        <p:txBody>
          <a:bodyPr wrap="square">
            <a:noAutofit/>
          </a:bodyPr>
          <a:lstStyle/>
          <a:p>
            <a:pPr defTabSz="914225">
              <a:defRPr/>
            </a:pPr>
            <a:r>
              <a:rPr lang="en-US" sz="1200" b="1" kern="0">
                <a:latin typeface="Segoe UI"/>
                <a:cs typeface="Segoe UI Semibold" charset="0"/>
              </a:rPr>
              <a:t>Description</a:t>
            </a:r>
          </a:p>
        </p:txBody>
      </p:sp>
      <p:sp>
        <p:nvSpPr>
          <p:cNvPr id="37" name="Rectangle 36">
            <a:extLst>
              <a:ext uri="{FF2B5EF4-FFF2-40B4-BE49-F238E27FC236}">
                <a16:creationId xmlns:a16="http://schemas.microsoft.com/office/drawing/2014/main" id="{953A66B5-1C9C-314D-A40E-A02A22130057}"/>
              </a:ext>
            </a:extLst>
          </p:cNvPr>
          <p:cNvSpPr/>
          <p:nvPr/>
        </p:nvSpPr>
        <p:spPr>
          <a:xfrm>
            <a:off x="340564" y="3854301"/>
            <a:ext cx="1523566" cy="503402"/>
          </a:xfrm>
          <a:prstGeom prst="rect">
            <a:avLst/>
          </a:prstGeom>
        </p:spPr>
        <p:txBody>
          <a:bodyPr wrap="square">
            <a:noAutofit/>
          </a:bodyPr>
          <a:lstStyle/>
          <a:p>
            <a:pPr defTabSz="914225">
              <a:defRPr/>
            </a:pPr>
            <a:r>
              <a:rPr lang="en-US" sz="1200" b="1" kern="0">
                <a:latin typeface="Segoe UI"/>
                <a:cs typeface="Segoe UI Semibold" charset="0"/>
              </a:rPr>
              <a:t>Drivers</a:t>
            </a:r>
          </a:p>
        </p:txBody>
      </p:sp>
      <p:sp>
        <p:nvSpPr>
          <p:cNvPr id="38" name="Rectangle 37">
            <a:extLst>
              <a:ext uri="{FF2B5EF4-FFF2-40B4-BE49-F238E27FC236}">
                <a16:creationId xmlns:a16="http://schemas.microsoft.com/office/drawing/2014/main" id="{0E9E0CCF-1769-704E-9C0D-ED8A8610F371}"/>
              </a:ext>
            </a:extLst>
          </p:cNvPr>
          <p:cNvSpPr/>
          <p:nvPr/>
        </p:nvSpPr>
        <p:spPr>
          <a:xfrm>
            <a:off x="340564" y="5057208"/>
            <a:ext cx="1523566" cy="503402"/>
          </a:xfrm>
          <a:prstGeom prst="rect">
            <a:avLst/>
          </a:prstGeom>
        </p:spPr>
        <p:txBody>
          <a:bodyPr wrap="square">
            <a:noAutofit/>
          </a:bodyPr>
          <a:lstStyle/>
          <a:p>
            <a:pPr defTabSz="914225">
              <a:defRPr/>
            </a:pPr>
            <a:r>
              <a:rPr lang="en-US" sz="1200" b="1" kern="0">
                <a:latin typeface="Segoe UI"/>
                <a:cs typeface="Segoe UI Semibold" charset="0"/>
              </a:rPr>
              <a:t>Technologies</a:t>
            </a:r>
          </a:p>
        </p:txBody>
      </p:sp>
      <p:sp>
        <p:nvSpPr>
          <p:cNvPr id="39" name="Rectangle 38">
            <a:extLst>
              <a:ext uri="{FF2B5EF4-FFF2-40B4-BE49-F238E27FC236}">
                <a16:creationId xmlns:a16="http://schemas.microsoft.com/office/drawing/2014/main" id="{AA94D120-313F-C24C-BA71-44FEC36604BC}"/>
              </a:ext>
            </a:extLst>
          </p:cNvPr>
          <p:cNvSpPr/>
          <p:nvPr/>
        </p:nvSpPr>
        <p:spPr>
          <a:xfrm>
            <a:off x="340564" y="5837389"/>
            <a:ext cx="1523566" cy="503402"/>
          </a:xfrm>
          <a:prstGeom prst="rect">
            <a:avLst/>
          </a:prstGeom>
        </p:spPr>
        <p:txBody>
          <a:bodyPr wrap="square">
            <a:noAutofit/>
          </a:bodyPr>
          <a:lstStyle/>
          <a:p>
            <a:pPr defTabSz="914225">
              <a:defRPr/>
            </a:pPr>
            <a:r>
              <a:rPr lang="en-US" sz="1200" b="1" kern="0">
                <a:latin typeface="Segoe UI"/>
                <a:cs typeface="Segoe UI Semibold" charset="0"/>
              </a:rPr>
              <a:t>Results</a:t>
            </a:r>
          </a:p>
        </p:txBody>
      </p:sp>
      <p:sp>
        <p:nvSpPr>
          <p:cNvPr id="40" name="building_5" title="Icon of tall buildings">
            <a:extLst>
              <a:ext uri="{FF2B5EF4-FFF2-40B4-BE49-F238E27FC236}">
                <a16:creationId xmlns:a16="http://schemas.microsoft.com/office/drawing/2014/main" id="{5FE3CB79-1138-274C-BD75-9C6CF975974D}"/>
              </a:ext>
            </a:extLst>
          </p:cNvPr>
          <p:cNvSpPr>
            <a:spLocks noChangeAspect="1" noEditPoints="1"/>
          </p:cNvSpPr>
          <p:nvPr/>
        </p:nvSpPr>
        <p:spPr bwMode="auto">
          <a:xfrm>
            <a:off x="477048" y="1444272"/>
            <a:ext cx="568220" cy="61713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gradFill>
                <a:gsLst>
                  <a:gs pos="0">
                    <a:srgbClr val="505050"/>
                  </a:gs>
                  <a:gs pos="100000">
                    <a:srgbClr val="505050"/>
                  </a:gs>
                </a:gsLst>
              </a:gradFill>
              <a:latin typeface="Segoe UI Semilight"/>
            </a:endParaRPr>
          </a:p>
        </p:txBody>
      </p:sp>
      <p:sp>
        <p:nvSpPr>
          <p:cNvPr id="41" name="arrow">
            <a:extLst>
              <a:ext uri="{FF2B5EF4-FFF2-40B4-BE49-F238E27FC236}">
                <a16:creationId xmlns:a16="http://schemas.microsoft.com/office/drawing/2014/main" id="{885AF546-CC30-DF40-89D3-F643F4BFDE3B}"/>
              </a:ext>
            </a:extLst>
          </p:cNvPr>
          <p:cNvSpPr>
            <a:spLocks noChangeAspect="1" noEditPoints="1"/>
          </p:cNvSpPr>
          <p:nvPr/>
        </p:nvSpPr>
        <p:spPr bwMode="auto">
          <a:xfrm>
            <a:off x="1134695" y="1658654"/>
            <a:ext cx="217895" cy="20106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noAutofit/>
          </a:bodyPr>
          <a:lstStyle/>
          <a:p>
            <a:pPr defTabSz="932384">
              <a:defRPr/>
            </a:pPr>
            <a:endParaRPr lang="en-US" sz="600" kern="0">
              <a:gradFill>
                <a:gsLst>
                  <a:gs pos="0">
                    <a:srgbClr val="505050"/>
                  </a:gs>
                  <a:gs pos="100000">
                    <a:srgbClr val="505050"/>
                  </a:gs>
                </a:gsLst>
                <a:lin ang="5400000" scaled="1"/>
              </a:gradFill>
              <a:latin typeface="Segoe UI"/>
              <a:cs typeface="Segoe UI" panose="020B0502040204020203" pitchFamily="34" charset="0"/>
            </a:endParaRPr>
          </a:p>
        </p:txBody>
      </p:sp>
      <p:sp>
        <p:nvSpPr>
          <p:cNvPr id="42" name="Rectangle 41">
            <a:extLst>
              <a:ext uri="{FF2B5EF4-FFF2-40B4-BE49-F238E27FC236}">
                <a16:creationId xmlns:a16="http://schemas.microsoft.com/office/drawing/2014/main" id="{A1E58678-9710-D343-8F70-2A06C87B399A}"/>
              </a:ext>
            </a:extLst>
          </p:cNvPr>
          <p:cNvSpPr/>
          <p:nvPr/>
        </p:nvSpPr>
        <p:spPr bwMode="auto">
          <a:xfrm>
            <a:off x="9932158" y="-747667"/>
            <a:ext cx="2259842" cy="50933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Ro to tweak</a:t>
            </a:r>
          </a:p>
        </p:txBody>
      </p:sp>
    </p:spTree>
    <p:extLst>
      <p:ext uri="{BB962C8B-B14F-4D97-AF65-F5344CB8AC3E}">
        <p14:creationId xmlns:p14="http://schemas.microsoft.com/office/powerpoint/2010/main" val="410108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Migrating</a:t>
            </a:r>
            <a:r>
              <a:rPr lang="en-US"/>
              <a:t> to the Cloud, Use Cases</a:t>
            </a: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a:xfrm>
            <a:off x="365760" y="1079864"/>
            <a:ext cx="11390811" cy="409484"/>
          </a:xfrm>
        </p:spPr>
        <p:txBody>
          <a:bodyPr>
            <a:normAutofit/>
          </a:bodyPr>
          <a:lstStyle/>
          <a:p>
            <a:r>
              <a:rPr lang="en-IN"/>
              <a:t>Hosting existing ASP.NET web apps, APIs &amp; WCF services on Azure</a:t>
            </a:r>
          </a:p>
        </p:txBody>
      </p:sp>
      <p:graphicFrame>
        <p:nvGraphicFramePr>
          <p:cNvPr id="9" name="Table Placeholder 6">
            <a:extLst>
              <a:ext uri="{FF2B5EF4-FFF2-40B4-BE49-F238E27FC236}">
                <a16:creationId xmlns:a16="http://schemas.microsoft.com/office/drawing/2014/main" id="{7FC10878-3D70-F648-B2BA-1F6FC1EFFA0F}"/>
              </a:ext>
            </a:extLst>
          </p:cNvPr>
          <p:cNvGraphicFramePr>
            <a:graphicFrameLocks/>
          </p:cNvGraphicFramePr>
          <p:nvPr>
            <p:extLst>
              <p:ext uri="{D42A27DB-BD31-4B8C-83A1-F6EECF244321}">
                <p14:modId xmlns:p14="http://schemas.microsoft.com/office/powerpoint/2010/main" val="2269272443"/>
              </p:ext>
            </p:extLst>
          </p:nvPr>
        </p:nvGraphicFramePr>
        <p:xfrm>
          <a:off x="495651" y="1751442"/>
          <a:ext cx="11195616" cy="4316134"/>
        </p:xfrm>
        <a:graphic>
          <a:graphicData uri="http://schemas.openxmlformats.org/drawingml/2006/table">
            <a:tbl>
              <a:tblPr firstRow="1" bandRow="1">
                <a:tableStyleId>{5C22544A-7EE6-4342-B048-85BDC9FD1C3A}</a:tableStyleId>
              </a:tblPr>
              <a:tblGrid>
                <a:gridCol w="3731872">
                  <a:extLst>
                    <a:ext uri="{9D8B030D-6E8A-4147-A177-3AD203B41FA5}">
                      <a16:colId xmlns:a16="http://schemas.microsoft.com/office/drawing/2014/main" val="1740729941"/>
                    </a:ext>
                  </a:extLst>
                </a:gridCol>
                <a:gridCol w="3731872">
                  <a:extLst>
                    <a:ext uri="{9D8B030D-6E8A-4147-A177-3AD203B41FA5}">
                      <a16:colId xmlns:a16="http://schemas.microsoft.com/office/drawing/2014/main" val="1453218819"/>
                    </a:ext>
                  </a:extLst>
                </a:gridCol>
                <a:gridCol w="3731872">
                  <a:extLst>
                    <a:ext uri="{9D8B030D-6E8A-4147-A177-3AD203B41FA5}">
                      <a16:colId xmlns:a16="http://schemas.microsoft.com/office/drawing/2014/main" val="2511128694"/>
                    </a:ext>
                  </a:extLst>
                </a:gridCol>
              </a:tblGrid>
              <a:tr h="418768">
                <a:tc>
                  <a:txBody>
                    <a:bodyPr/>
                    <a:lstStyle/>
                    <a:p>
                      <a:pPr>
                        <a:lnSpc>
                          <a:spcPts val="1600"/>
                        </a:lnSpc>
                      </a:pPr>
                      <a:r>
                        <a:rPr lang="en-US" sz="1600" b="1">
                          <a:solidFill>
                            <a:schemeClr val="bg1"/>
                          </a:solidFill>
                          <a:latin typeface="Segoe UI" panose="020B0502040204020203" pitchFamily="34" charset="0"/>
                          <a:cs typeface="Segoe UI" panose="020B0502040204020203" pitchFamily="34" charset="0"/>
                        </a:rPr>
                        <a:t>Cloud Infra Ready</a:t>
                      </a:r>
                    </a:p>
                  </a:txBody>
                  <a:tcPr marL="89495" marR="89495" marT="89642" marB="8964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600" b="1">
                          <a:solidFill>
                            <a:schemeClr val="bg1"/>
                          </a:solidFill>
                          <a:latin typeface="Segoe UI" panose="020B0502040204020203" pitchFamily="34" charset="0"/>
                          <a:cs typeface="Segoe UI" panose="020B0502040204020203" pitchFamily="34" charset="0"/>
                        </a:rPr>
                        <a:t>Cloud Optimized Containers</a:t>
                      </a:r>
                    </a:p>
                  </a:txBody>
                  <a:tcPr marL="89495" marR="89495" marT="89642" marB="8964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600" b="1">
                          <a:solidFill>
                            <a:schemeClr val="bg1"/>
                          </a:solidFill>
                          <a:latin typeface="Segoe UI" panose="020B0502040204020203" pitchFamily="34" charset="0"/>
                          <a:cs typeface="Segoe UI" panose="020B0502040204020203" pitchFamily="34" charset="0"/>
                        </a:rPr>
                        <a:t>Cloud Optimized</a:t>
                      </a:r>
                    </a:p>
                  </a:txBody>
                  <a:tcPr marL="89495" marR="89495" marT="89642" marB="8964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112106869"/>
                  </a:ext>
                </a:extLst>
              </a:tr>
              <a:tr h="761537">
                <a:tc>
                  <a:txBody>
                    <a:bodyPr/>
                    <a:lstStyle/>
                    <a:p>
                      <a:pPr>
                        <a:lnSpc>
                          <a:spcPts val="1600"/>
                        </a:lnSpc>
                      </a:pPr>
                      <a:r>
                        <a:rPr lang="en-US" sz="1600" b="1" i="0">
                          <a:solidFill>
                            <a:schemeClr val="accent1"/>
                          </a:solidFill>
                          <a:latin typeface="Segoe UI" panose="020B0502040204020203" pitchFamily="34" charset="0"/>
                          <a:cs typeface="Segoe UI" panose="020B0502040204020203" pitchFamily="34" charset="0"/>
                        </a:rPr>
                        <a:t>IaaS </a:t>
                      </a:r>
                    </a:p>
                    <a:p>
                      <a:pPr>
                        <a:lnSpc>
                          <a:spcPts val="1600"/>
                        </a:lnSpc>
                      </a:pPr>
                      <a:r>
                        <a:rPr lang="en-US" sz="1200" b="1" i="0">
                          <a:solidFill>
                            <a:schemeClr val="tx2"/>
                          </a:solidFill>
                          <a:latin typeface="Segoe UI" panose="020B0502040204020203" pitchFamily="34" charset="0"/>
                          <a:cs typeface="Segoe UI" panose="020B0502040204020203" pitchFamily="34" charset="0"/>
                        </a:rPr>
                        <a:t>(Virtual Machine)</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algn="l"/>
                      <a:r>
                        <a:rPr lang="en-US" sz="1600" b="1" i="0" kern="1200">
                          <a:solidFill>
                            <a:schemeClr val="accent1"/>
                          </a:solidFill>
                          <a:latin typeface="Segoe UI" panose="020B0502040204020203" pitchFamily="34" charset="0"/>
                          <a:ea typeface="+mn-ea"/>
                          <a:cs typeface="Segoe UI" panose="020B0502040204020203" pitchFamily="34" charset="0"/>
                        </a:rPr>
                        <a:t>Windows Containers</a:t>
                      </a:r>
                    </a:p>
                    <a:p>
                      <a:pPr algn="l"/>
                      <a:r>
                        <a:rPr lang="en-US" sz="1200" b="1" i="0" kern="1200">
                          <a:solidFill>
                            <a:schemeClr val="tx2"/>
                          </a:solidFill>
                          <a:latin typeface="Segoe UI" panose="020B0502040204020203" pitchFamily="34" charset="0"/>
                          <a:ea typeface="+mn-ea"/>
                          <a:cs typeface="Segoe UI" panose="020B0502040204020203" pitchFamily="34" charset="0"/>
                        </a:rPr>
                        <a:t>(App Service, Service Fabric, ACI, VM with Windows Containers)</a:t>
                      </a:r>
                      <a:endParaRPr lang="en-US" sz="1200" b="1" i="0" kern="1200" noProof="0">
                        <a:solidFill>
                          <a:schemeClr val="tx2"/>
                        </a:solidFill>
                        <a:latin typeface="Segoe UI" panose="020B0502040204020203" pitchFamily="34" charset="0"/>
                        <a:ea typeface="+mn-ea"/>
                        <a:cs typeface="Segoe UI" panose="020B0502040204020203" pitchFamily="34" charset="0"/>
                      </a:endParaRP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0" algn="l" defTabSz="932742" rtl="0" eaLnBrk="1" latinLnBrk="0" hangingPunct="1">
                        <a:lnSpc>
                          <a:spcPts val="1600"/>
                        </a:lnSpc>
                      </a:pPr>
                      <a:r>
                        <a:rPr lang="en-US" sz="1600" b="1" i="0" kern="1200">
                          <a:solidFill>
                            <a:schemeClr val="accent1"/>
                          </a:solidFill>
                          <a:latin typeface="Segoe UI" panose="020B0502040204020203" pitchFamily="34" charset="0"/>
                          <a:ea typeface="+mn-ea"/>
                          <a:cs typeface="Segoe UI" panose="020B0502040204020203" pitchFamily="34" charset="0"/>
                        </a:rPr>
                        <a:t>PaaS</a:t>
                      </a:r>
                    </a:p>
                    <a:p>
                      <a:pPr marL="0" algn="l" defTabSz="932742" rtl="0" eaLnBrk="1" latinLnBrk="0" hangingPunct="1">
                        <a:lnSpc>
                          <a:spcPts val="1600"/>
                        </a:lnSpc>
                      </a:pPr>
                      <a:r>
                        <a:rPr lang="en-US" sz="1200" b="1" i="0" kern="1200">
                          <a:solidFill>
                            <a:schemeClr val="tx2"/>
                          </a:solidFill>
                          <a:latin typeface="Segoe UI" panose="020B0502040204020203" pitchFamily="34" charset="0"/>
                          <a:ea typeface="+mn-ea"/>
                          <a:cs typeface="Segoe UI" panose="020B0502040204020203" pitchFamily="34" charset="0"/>
                        </a:rPr>
                        <a:t>(App Service)</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3481581"/>
                  </a:ext>
                </a:extLst>
              </a:tr>
              <a:tr h="2262654">
                <a:tc>
                  <a:txBody>
                    <a:bodyPr/>
                    <a:lstStyle/>
                    <a:p>
                      <a:pPr marL="285750" lvl="2" indent="-285750" defTabSz="932597">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No re-architect or new code</a:t>
                      </a:r>
                    </a:p>
                    <a:p>
                      <a:pPr marL="285750" lvl="2" indent="-285750" defTabSz="932597">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Least effort for quick migration</a:t>
                      </a:r>
                    </a:p>
                    <a:p>
                      <a:pPr marL="285750" lvl="2" indent="-285750" defTabSz="932597">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Similar deployment model to on </a:t>
                      </a:r>
                      <a:r>
                        <a:rPr kumimoji="0" lang="en-IN" sz="1200" b="0" i="0" u="none" strike="noStrike" kern="1200" cap="none" spc="0" normalizeH="0" baseline="0" err="1">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prem</a:t>
                      </a:r>
                      <a:endPar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endParaRPr>
                    </a:p>
                    <a:p>
                      <a:pPr marL="694532" lvl="2" defTabSz="932597">
                        <a:spcAft>
                          <a:spcPts val="102"/>
                        </a:spcAft>
                      </a:pPr>
                      <a:endParaRPr lang="en-IN" sz="1200">
                        <a:solidFill>
                          <a:schemeClr val="accent4">
                            <a:lumMod val="75000"/>
                          </a:schemeClr>
                        </a:solidFill>
                        <a:latin typeface="Segoe UI" panose="020B0502040204020203" pitchFamily="34" charset="0"/>
                        <a:cs typeface="Segoe UI" panose="020B0502040204020203" pitchFamily="34" charset="0"/>
                      </a:endParaRPr>
                    </a:p>
                    <a:p>
                      <a:pPr marL="694532" lvl="2" defTabSz="932597">
                        <a:spcAft>
                          <a:spcPts val="102"/>
                        </a:spcAft>
                      </a:pPr>
                      <a:endParaRPr lang="en-IN" sz="1200">
                        <a:solidFill>
                          <a:schemeClr val="accent4">
                            <a:lumMod val="75000"/>
                          </a:schemeClr>
                        </a:solidFill>
                        <a:latin typeface="Segoe UI" panose="020B0502040204020203" pitchFamily="34" charset="0"/>
                        <a:cs typeface="Segoe UI" panose="020B0502040204020203" pitchFamily="34" charset="0"/>
                      </a:endParaRPr>
                    </a:p>
                    <a:p>
                      <a:pPr marL="694532" lvl="2" defTabSz="932597">
                        <a:spcAft>
                          <a:spcPts val="102"/>
                        </a:spcAft>
                      </a:pPr>
                      <a:endParaRPr lang="en-IN" sz="1200">
                        <a:solidFill>
                          <a:schemeClr val="accent4">
                            <a:lumMod val="75000"/>
                          </a:schemeClr>
                        </a:solidFill>
                        <a:latin typeface="Segoe UI" panose="020B0502040204020203" pitchFamily="34" charset="0"/>
                        <a:cs typeface="Segoe UI" panose="020B0502040204020203" pitchFamily="34" charset="0"/>
                      </a:endParaRP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No re-architect, minimal code or config settings change</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Improved deployment and DevOps agility because self contained dependencies</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Automatic deployment with CI/CD</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High availability and scalability with Orchestrators</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Portability of apps through containers/docker, multi-cloud enabled</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No infrastructure to manage</a:t>
                      </a:r>
                    </a:p>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Built-in high availability, scaling, and  security</a:t>
                      </a:r>
                    </a:p>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Multiple versions of .NET supported</a:t>
                      </a:r>
                    </a:p>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Automatic deployment with CI/CD</a:t>
                      </a:r>
                    </a:p>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Advanced monitoring, diagnostics and debugging</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91962828"/>
                  </a:ext>
                </a:extLst>
              </a:tr>
              <a:tr h="845828">
                <a:tc>
                  <a:txBody>
                    <a:bodyPr/>
                    <a:lstStyle/>
                    <a:p>
                      <a:pPr marL="285750" lvl="2" indent="-285750" algn="l" defTabSz="932597" rtl="0" eaLnBrk="1" latinLnBrk="0" hangingPunct="1">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Manual patching and upgrade</a:t>
                      </a:r>
                    </a:p>
                    <a:p>
                      <a:pPr marL="285750" lvl="2" indent="-285750" algn="l" defTabSz="932597" rtl="0" eaLnBrk="1" latinLnBrk="0" hangingPunct="1">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Manual scaling and availability</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285750" lvl="2" indent="-285750" algn="l" defTabSz="932597" rtl="0" eaLnBrk="1" latinLnBrk="0" hangingPunct="1">
                        <a:spcBef>
                          <a:spcPts val="250"/>
                        </a:spcBef>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Containerization has a learning curve</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285750" lvl="2" indent="-285750" algn="l" defTabSz="932597" rtl="0" eaLnBrk="1" latinLnBrk="0" hangingPunct="1">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Not all apps are eligible</a:t>
                      </a:r>
                    </a:p>
                    <a:p>
                      <a:pPr marL="285750" lvl="2" indent="-285750" algn="l" defTabSz="932597" rtl="0" eaLnBrk="1" latinLnBrk="0" hangingPunct="1">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May require some code refactoring</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2142428"/>
                  </a:ext>
                </a:extLst>
              </a:tr>
            </a:tbl>
          </a:graphicData>
        </a:graphic>
      </p:graphicFrame>
    </p:spTree>
    <p:extLst>
      <p:ext uri="{BB962C8B-B14F-4D97-AF65-F5344CB8AC3E}">
        <p14:creationId xmlns:p14="http://schemas.microsoft.com/office/powerpoint/2010/main" val="255172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dirty="0">
                <a:solidFill>
                  <a:schemeClr val="accent3"/>
                </a:solidFill>
              </a:rPr>
              <a:t>.NET Framework migration:</a:t>
            </a:r>
          </a:p>
          <a:p>
            <a:r>
              <a:rPr lang="en-US" sz="4000" dirty="0">
                <a:solidFill>
                  <a:schemeClr val="accent1"/>
                </a:solidFill>
              </a:rPr>
              <a:t>Try App Service</a:t>
            </a:r>
          </a:p>
        </p:txBody>
      </p:sp>
    </p:spTree>
    <p:extLst>
      <p:ext uri="{BB962C8B-B14F-4D97-AF65-F5344CB8AC3E}">
        <p14:creationId xmlns:p14="http://schemas.microsoft.com/office/powerpoint/2010/main" val="395600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D111980-00F0-6B42-8FAA-9972CC1CFC6E}"/>
              </a:ext>
            </a:extLst>
          </p:cNvPr>
          <p:cNvSpPr/>
          <p:nvPr/>
        </p:nvSpPr>
        <p:spPr>
          <a:xfrm>
            <a:off x="9266810" y="670862"/>
            <a:ext cx="2637550" cy="5509362"/>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27" name="Rectangle 26">
            <a:extLst>
              <a:ext uri="{FF2B5EF4-FFF2-40B4-BE49-F238E27FC236}">
                <a16:creationId xmlns:a16="http://schemas.microsoft.com/office/drawing/2014/main" id="{62696BDF-CBED-E34B-8014-90C6EE6557D2}"/>
              </a:ext>
            </a:extLst>
          </p:cNvPr>
          <p:cNvSpPr/>
          <p:nvPr/>
        </p:nvSpPr>
        <p:spPr bwMode="auto">
          <a:xfrm>
            <a:off x="3422048" y="674150"/>
            <a:ext cx="2983180" cy="5505913"/>
          </a:xfrm>
          <a:prstGeom prst="rect">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6660389B-83BA-BD4D-AC51-CBBE74F4FC54}"/>
              </a:ext>
            </a:extLst>
          </p:cNvPr>
          <p:cNvSpPr/>
          <p:nvPr/>
        </p:nvSpPr>
        <p:spPr>
          <a:xfrm>
            <a:off x="6530896" y="674319"/>
            <a:ext cx="2614831" cy="5509362"/>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5761" y="409302"/>
            <a:ext cx="3518852" cy="947777"/>
          </a:xfrm>
        </p:spPr>
        <p:txBody>
          <a:bodyPr/>
          <a:lstStyle/>
          <a:p>
            <a:r>
              <a:rPr lang="en-US" sz="3200"/>
              <a:t>App Service </a:t>
            </a:r>
            <a:r>
              <a:rPr lang="en-US" sz="3200">
                <a:solidFill>
                  <a:schemeClr val="accent1"/>
                </a:solidFill>
              </a:rPr>
              <a:t>differentiator</a:t>
            </a:r>
          </a:p>
        </p:txBody>
      </p:sp>
      <p:sp>
        <p:nvSpPr>
          <p:cNvPr id="4" name="Text Placeholder 3">
            <a:extLst>
              <a:ext uri="{FF2B5EF4-FFF2-40B4-BE49-F238E27FC236}">
                <a16:creationId xmlns:a16="http://schemas.microsoft.com/office/drawing/2014/main" id="{B43C3584-5BE5-2C4D-A37D-85AF75ED006B}"/>
              </a:ext>
            </a:extLst>
          </p:cNvPr>
          <p:cNvSpPr>
            <a:spLocks noGrp="1"/>
          </p:cNvSpPr>
          <p:nvPr>
            <p:ph type="body" sz="quarter" idx="11"/>
          </p:nvPr>
        </p:nvSpPr>
        <p:spPr>
          <a:xfrm>
            <a:off x="365761" y="1489690"/>
            <a:ext cx="2967823" cy="669849"/>
          </a:xfrm>
        </p:spPr>
        <p:txBody>
          <a:bodyPr>
            <a:normAutofit/>
          </a:bodyPr>
          <a:lstStyle/>
          <a:p>
            <a:r>
              <a:rPr lang="en-US"/>
              <a:t>Benefits of App Service for .NET Developers</a:t>
            </a:r>
          </a:p>
        </p:txBody>
      </p:sp>
      <p:sp>
        <p:nvSpPr>
          <p:cNvPr id="23" name="Rectangle 22">
            <a:extLst>
              <a:ext uri="{FF2B5EF4-FFF2-40B4-BE49-F238E27FC236}">
                <a16:creationId xmlns:a16="http://schemas.microsoft.com/office/drawing/2014/main" id="{B981CCB7-8E1C-F74E-9CFE-AC3783D1C794}"/>
              </a:ext>
            </a:extLst>
          </p:cNvPr>
          <p:cNvSpPr/>
          <p:nvPr/>
        </p:nvSpPr>
        <p:spPr bwMode="auto">
          <a:xfrm>
            <a:off x="9261483" y="674319"/>
            <a:ext cx="2637550" cy="56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err="1">
              <a:solidFill>
                <a:schemeClr val="accent6"/>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6089E7E-932A-9C4C-805A-FCC913DB1ABD}"/>
              </a:ext>
            </a:extLst>
          </p:cNvPr>
          <p:cNvSpPr/>
          <p:nvPr/>
        </p:nvSpPr>
        <p:spPr bwMode="auto">
          <a:xfrm>
            <a:off x="6530896" y="674319"/>
            <a:ext cx="2614831" cy="56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err="1">
              <a:solidFill>
                <a:schemeClr val="accent6"/>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12B26CB7-8D82-EC47-BE21-B221BE416A30}"/>
              </a:ext>
            </a:extLst>
          </p:cNvPr>
          <p:cNvSpPr/>
          <p:nvPr/>
        </p:nvSpPr>
        <p:spPr bwMode="auto">
          <a:xfrm>
            <a:off x="3427376" y="674319"/>
            <a:ext cx="2977853" cy="56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DA5E5B3D-2565-B743-9718-D3E60DCF2095}"/>
              </a:ext>
            </a:extLst>
          </p:cNvPr>
          <p:cNvSpPr/>
          <p:nvPr/>
        </p:nvSpPr>
        <p:spPr>
          <a:xfrm>
            <a:off x="7068483" y="795184"/>
            <a:ext cx="1562377" cy="307761"/>
          </a:xfrm>
          <a:prstGeom prst="rect">
            <a:avLst/>
          </a:prstGeom>
        </p:spPr>
        <p:txBody>
          <a:bodyPr wrap="none">
            <a:spAutoFit/>
          </a:bodyPr>
          <a:lstStyle/>
          <a:p>
            <a:pPr algn="ctr">
              <a:lnSpc>
                <a:spcPct val="90000"/>
              </a:lnSpc>
            </a:pPr>
            <a:r>
              <a:rPr lang="en-US" sz="1500" b="1">
                <a:solidFill>
                  <a:schemeClr val="bg1"/>
                </a:solidFill>
                <a:latin typeface="Segoe UI" panose="020B0502040204020203" pitchFamily="34" charset="0"/>
                <a:cs typeface="Segoe UI" panose="020B0502040204020203" pitchFamily="34" charset="0"/>
              </a:rPr>
              <a:t>Fully managed</a:t>
            </a:r>
          </a:p>
        </p:txBody>
      </p:sp>
      <p:sp>
        <p:nvSpPr>
          <p:cNvPr id="30" name="Rectangle 29">
            <a:extLst>
              <a:ext uri="{FF2B5EF4-FFF2-40B4-BE49-F238E27FC236}">
                <a16:creationId xmlns:a16="http://schemas.microsoft.com/office/drawing/2014/main" id="{59BB4B3E-38E7-D64C-8201-BD350E53CBB3}"/>
              </a:ext>
            </a:extLst>
          </p:cNvPr>
          <p:cNvSpPr/>
          <p:nvPr/>
        </p:nvSpPr>
        <p:spPr>
          <a:xfrm>
            <a:off x="6650433" y="1395992"/>
            <a:ext cx="2398476" cy="3718967"/>
          </a:xfrm>
          <a:prstGeom prst="rect">
            <a:avLst/>
          </a:prstGeom>
        </p:spPr>
        <p:txBody>
          <a:bodyPr wrap="square">
            <a:spAutoFit/>
          </a:bodyPr>
          <a:lstStyle/>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Automated deployment</a:t>
            </a:r>
          </a:p>
          <a:p>
            <a:pPr defTabSz="896354">
              <a:spcAft>
                <a:spcPts val="980"/>
              </a:spcAft>
            </a:pPr>
            <a:r>
              <a:rPr lang="en-US" sz="1200" kern="0" err="1">
                <a:solidFill>
                  <a:schemeClr val="accent3"/>
                </a:solidFill>
                <a:latin typeface="Segoe UI" panose="020B0502040204020203" pitchFamily="34" charset="0"/>
                <a:cs typeface="Segoe UI" panose="020B0502040204020203" pitchFamily="34" charset="0"/>
              </a:rPr>
              <a:t>AutoScale</a:t>
            </a:r>
            <a:endParaRPr lang="en-US" sz="1200" kern="0">
              <a:solidFill>
                <a:schemeClr val="accent3"/>
              </a:solidFill>
              <a:latin typeface="Segoe UI" panose="020B0502040204020203" pitchFamily="34" charset="0"/>
              <a:cs typeface="Segoe UI" panose="020B0502040204020203" pitchFamily="34" charset="0"/>
            </a:endParaRP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Built-in load balancing</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WW datacenter coverage</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End point monitoring and alerts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App gallery</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DR site support</a:t>
            </a:r>
          </a:p>
          <a:p>
            <a:pPr defTabSz="896354">
              <a:spcAft>
                <a:spcPts val="980"/>
              </a:spcAft>
            </a:pPr>
            <a:r>
              <a:rPr lang="en-US" sz="1200" kern="0" err="1">
                <a:solidFill>
                  <a:schemeClr val="accent3"/>
                </a:solidFill>
                <a:latin typeface="Segoe UI" panose="020B0502040204020203" pitchFamily="34" charset="0"/>
                <a:cs typeface="Segoe UI" panose="020B0502040204020203" pitchFamily="34" charset="0"/>
              </a:rPr>
              <a:t>WildCard</a:t>
            </a:r>
            <a:r>
              <a:rPr lang="en-US" sz="1200" kern="0">
                <a:solidFill>
                  <a:schemeClr val="accent3"/>
                </a:solidFill>
                <a:latin typeface="Segoe UI" panose="020B0502040204020203" pitchFamily="34" charset="0"/>
                <a:cs typeface="Segoe UI" panose="020B0502040204020203" pitchFamily="34" charset="0"/>
              </a:rPr>
              <a:t> support</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Dedicated IP address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HTTP compression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CDN support for websites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App Services Environments </a:t>
            </a:r>
          </a:p>
        </p:txBody>
      </p:sp>
      <p:sp>
        <p:nvSpPr>
          <p:cNvPr id="31" name="Rectangle 30">
            <a:extLst>
              <a:ext uri="{FF2B5EF4-FFF2-40B4-BE49-F238E27FC236}">
                <a16:creationId xmlns:a16="http://schemas.microsoft.com/office/drawing/2014/main" id="{3CB598F5-05C0-B44E-9E60-9FECE8D8A9E3}"/>
              </a:ext>
            </a:extLst>
          </p:cNvPr>
          <p:cNvSpPr/>
          <p:nvPr/>
        </p:nvSpPr>
        <p:spPr>
          <a:xfrm>
            <a:off x="9323233" y="1395992"/>
            <a:ext cx="2484161" cy="4970591"/>
          </a:xfrm>
          <a:prstGeom prst="rect">
            <a:avLst/>
          </a:prstGeom>
        </p:spPr>
        <p:txBody>
          <a:bodyPr wrap="square">
            <a:spAutoFit/>
          </a:bodyPr>
          <a:lstStyle/>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Hybrid connections/VPN support</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Scheduled backup</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Azure Active Directory Integration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Site resiliency, HA, and DR</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Web jobs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Role base access control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Audit/compliance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Enterprise migration</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Client certs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Cache</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IP restrictions/SSL</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Web sockets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SQL, MySQL, </a:t>
            </a:r>
            <a:r>
              <a:rPr lang="en-US" sz="1200" kern="0" err="1">
                <a:solidFill>
                  <a:schemeClr val="accent3"/>
                </a:solidFill>
                <a:latin typeface="Segoe UI" panose="020B0502040204020203" pitchFamily="34" charset="0"/>
                <a:cs typeface="Segoe UI" panose="020B0502040204020203" pitchFamily="34" charset="0"/>
              </a:rPr>
              <a:t>CosmosDB</a:t>
            </a:r>
            <a:endParaRPr lang="en-US" sz="1200" kern="0">
              <a:solidFill>
                <a:schemeClr val="accent3"/>
              </a:solidFill>
              <a:latin typeface="Segoe UI" panose="020B0502040204020203" pitchFamily="34" charset="0"/>
              <a:cs typeface="Segoe UI" panose="020B0502040204020203" pitchFamily="34" charset="0"/>
            </a:endParaRP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Sticky sessions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Authorization/authentication</a:t>
            </a:r>
          </a:p>
          <a:p>
            <a:pPr defTabSz="896354">
              <a:spcAft>
                <a:spcPts val="980"/>
              </a:spcAft>
            </a:pPr>
            <a:endParaRPr lang="en-US" sz="1200" kern="0">
              <a:solidFill>
                <a:schemeClr val="accent3"/>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6E16C55F-760B-F446-B81D-6518E4D35397}"/>
              </a:ext>
            </a:extLst>
          </p:cNvPr>
          <p:cNvSpPr/>
          <p:nvPr/>
        </p:nvSpPr>
        <p:spPr>
          <a:xfrm>
            <a:off x="9698480" y="795184"/>
            <a:ext cx="1733670" cy="307761"/>
          </a:xfrm>
          <a:prstGeom prst="rect">
            <a:avLst/>
          </a:prstGeom>
        </p:spPr>
        <p:txBody>
          <a:bodyPr wrap="none">
            <a:spAutoFit/>
          </a:bodyPr>
          <a:lstStyle/>
          <a:p>
            <a:pPr algn="ctr">
              <a:lnSpc>
                <a:spcPct val="90000"/>
              </a:lnSpc>
            </a:pPr>
            <a:r>
              <a:rPr lang="en-US" sz="1500" b="1">
                <a:solidFill>
                  <a:schemeClr val="bg1"/>
                </a:solidFill>
                <a:latin typeface="Segoe UI" panose="020B0502040204020203" pitchFamily="34" charset="0"/>
                <a:cs typeface="Segoe UI" panose="020B0502040204020203" pitchFamily="34" charset="0"/>
              </a:rPr>
              <a:t>Enterprise grade</a:t>
            </a:r>
          </a:p>
        </p:txBody>
      </p:sp>
      <p:sp>
        <p:nvSpPr>
          <p:cNvPr id="33" name="Rectangle 32">
            <a:extLst>
              <a:ext uri="{FF2B5EF4-FFF2-40B4-BE49-F238E27FC236}">
                <a16:creationId xmlns:a16="http://schemas.microsoft.com/office/drawing/2014/main" id="{65C03533-1665-7B47-96AA-90A8851F376C}"/>
              </a:ext>
            </a:extLst>
          </p:cNvPr>
          <p:cNvSpPr/>
          <p:nvPr/>
        </p:nvSpPr>
        <p:spPr>
          <a:xfrm>
            <a:off x="3889940" y="802961"/>
            <a:ext cx="2052723" cy="307761"/>
          </a:xfrm>
          <a:prstGeom prst="rect">
            <a:avLst/>
          </a:prstGeom>
        </p:spPr>
        <p:txBody>
          <a:bodyPr wrap="square">
            <a:spAutoFit/>
          </a:bodyPr>
          <a:lstStyle/>
          <a:p>
            <a:pPr algn="ctr">
              <a:lnSpc>
                <a:spcPct val="90000"/>
              </a:lnSpc>
            </a:pPr>
            <a:r>
              <a:rPr lang="en-US" sz="1500" b="1">
                <a:solidFill>
                  <a:schemeClr val="bg1"/>
                </a:solidFill>
                <a:latin typeface="Segoe UI" panose="020B0502040204020203" pitchFamily="34" charset="0"/>
                <a:cs typeface="Segoe UI" panose="020B0502040204020203" pitchFamily="34" charset="0"/>
              </a:rPr>
              <a:t>High  productivity</a:t>
            </a:r>
          </a:p>
        </p:txBody>
      </p:sp>
      <p:sp>
        <p:nvSpPr>
          <p:cNvPr id="34" name="Rectangle 33">
            <a:extLst>
              <a:ext uri="{FF2B5EF4-FFF2-40B4-BE49-F238E27FC236}">
                <a16:creationId xmlns:a16="http://schemas.microsoft.com/office/drawing/2014/main" id="{6A3EA0F2-3DB2-6746-A8CC-B29814F3F5CC}"/>
              </a:ext>
            </a:extLst>
          </p:cNvPr>
          <p:cNvSpPr/>
          <p:nvPr/>
        </p:nvSpPr>
        <p:spPr>
          <a:xfrm>
            <a:off x="3568831" y="1395991"/>
            <a:ext cx="2743485" cy="3888244"/>
          </a:xfrm>
          <a:prstGeom prst="rect">
            <a:avLst/>
          </a:prstGeom>
        </p:spPr>
        <p:txBody>
          <a:bodyPr wrap="square">
            <a:spAutoFit/>
          </a:bodyPr>
          <a:lstStyle/>
          <a:p>
            <a:pPr defTabSz="896354">
              <a:spcAft>
                <a:spcPts val="980"/>
              </a:spcAft>
            </a:pPr>
            <a:r>
              <a:rPr lang="en-US" sz="1200" kern="0">
                <a:solidFill>
                  <a:schemeClr val="accent1"/>
                </a:solidFill>
                <a:latin typeface="Segoe UI" panose="020B0502040204020203" pitchFamily="34" charset="0"/>
                <a:cs typeface="Segoe UI" panose="020B0502040204020203" pitchFamily="34" charset="0"/>
              </a:rPr>
              <a:t>Live production debugging with Visual Studio Snapshot Debugger</a:t>
            </a:r>
          </a:p>
          <a:p>
            <a:pPr defTabSz="896354">
              <a:spcAft>
                <a:spcPts val="980"/>
              </a:spcAft>
            </a:pPr>
            <a:r>
              <a:rPr lang="en-US" sz="1200" kern="0">
                <a:solidFill>
                  <a:schemeClr val="accent1"/>
                </a:solidFill>
                <a:latin typeface="Segoe UI" panose="020B0502040204020203" pitchFamily="34" charset="0"/>
                <a:cs typeface="Segoe UI" panose="020B0502040204020203" pitchFamily="34" charset="0"/>
              </a:rPr>
              <a:t>App telemetry, anomaly detection, and site diagnostics with App Insights</a:t>
            </a:r>
          </a:p>
          <a:p>
            <a:pPr defTabSz="896354">
              <a:spcAft>
                <a:spcPts val="980"/>
              </a:spcAft>
            </a:pPr>
            <a:r>
              <a:rPr lang="en-US" sz="1200" kern="0">
                <a:solidFill>
                  <a:schemeClr val="accent1"/>
                </a:solidFill>
                <a:latin typeface="Segoe UI" panose="020B0502040204020203" pitchFamily="34" charset="0"/>
                <a:cs typeface="Segoe UI" panose="020B0502040204020203" pitchFamily="34" charset="0"/>
              </a:rPr>
              <a:t>Automatic OS and framework patching (.NET Framework &amp; .NET Core)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Site staging slots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Continuous integration/deployment with Git, Visual Studio, Docker Hub, and GitHub</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Site extensions support &amp; gallery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Auto-healing</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Logging and auditing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Admin-site</a:t>
            </a:r>
          </a:p>
        </p:txBody>
      </p:sp>
    </p:spTree>
    <p:extLst>
      <p:ext uri="{BB962C8B-B14F-4D97-AF65-F5344CB8AC3E}">
        <p14:creationId xmlns:p14="http://schemas.microsoft.com/office/powerpoint/2010/main" val="64752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581831-C871-41A7-97D8-CBD1A71074D1}"/>
              </a:ext>
            </a:extLst>
          </p:cNvPr>
          <p:cNvSpPr>
            <a:spLocks noGrp="1"/>
          </p:cNvSpPr>
          <p:nvPr>
            <p:ph type="body" sz="quarter" idx="10"/>
          </p:nvPr>
        </p:nvSpPr>
        <p:spPr/>
        <p:txBody>
          <a:bodyPr/>
          <a:lstStyle/>
          <a:p>
            <a:r>
              <a:rPr lang="en-US" b="1">
                <a:latin typeface="+mn-lt"/>
              </a:rPr>
              <a:t>ASP.NET</a:t>
            </a:r>
          </a:p>
          <a:p>
            <a:pPr lvl="1"/>
            <a:r>
              <a:rPr lang="en-US"/>
              <a:t>Webforms, MVC, Web API</a:t>
            </a:r>
          </a:p>
          <a:p>
            <a:pPr marL="224097" lvl="1" indent="0">
              <a:buNone/>
            </a:pPr>
            <a:endParaRPr lang="en-US"/>
          </a:p>
          <a:p>
            <a:r>
              <a:rPr lang="en-US" b="1">
                <a:latin typeface="+mn-lt"/>
              </a:rPr>
              <a:t>WCF services</a:t>
            </a:r>
          </a:p>
          <a:p>
            <a:pPr lvl="1"/>
            <a:r>
              <a:rPr lang="en-US"/>
              <a:t>Http / Https bindings *</a:t>
            </a:r>
          </a:p>
          <a:p>
            <a:pPr marL="560241" indent="-560241"/>
            <a:endParaRPr lang="en-US">
              <a:latin typeface="+mn-lt"/>
            </a:endParaRPr>
          </a:p>
          <a:p>
            <a:pPr marL="0" indent="0">
              <a:buNone/>
            </a:pPr>
            <a:endParaRPr lang="en-US">
              <a:latin typeface="+mn-lt"/>
            </a:endParaRPr>
          </a:p>
          <a:p>
            <a:pPr marL="0" indent="0">
              <a:buNone/>
            </a:pPr>
            <a:r>
              <a:rPr lang="en-US">
                <a:latin typeface="+mn-lt"/>
              </a:rPr>
              <a:t>Self contained monolithic/N-Tier web apps &amp; services talking to a database are particularly well suited for Azure App Service as well as apps that do not have complex dependencies.</a:t>
            </a:r>
          </a:p>
        </p:txBody>
      </p:sp>
      <p:sp>
        <p:nvSpPr>
          <p:cNvPr id="2" name="Title 1">
            <a:extLst>
              <a:ext uri="{FF2B5EF4-FFF2-40B4-BE49-F238E27FC236}">
                <a16:creationId xmlns:a16="http://schemas.microsoft.com/office/drawing/2014/main" id="{93ABB323-57A0-475B-9718-7B6F90691694}"/>
              </a:ext>
            </a:extLst>
          </p:cNvPr>
          <p:cNvSpPr>
            <a:spLocks noGrp="1"/>
          </p:cNvSpPr>
          <p:nvPr>
            <p:ph type="title"/>
          </p:nvPr>
        </p:nvSpPr>
        <p:spPr/>
        <p:txBody>
          <a:bodyPr/>
          <a:lstStyle/>
          <a:p>
            <a:r>
              <a:rPr lang="en-US"/>
              <a:t>What types of .NET apps are ideal for App Service?</a:t>
            </a:r>
          </a:p>
        </p:txBody>
      </p:sp>
      <p:sp>
        <p:nvSpPr>
          <p:cNvPr id="5" name="TextBox 4">
            <a:extLst>
              <a:ext uri="{FF2B5EF4-FFF2-40B4-BE49-F238E27FC236}">
                <a16:creationId xmlns:a16="http://schemas.microsoft.com/office/drawing/2014/main" id="{F116D1AA-4559-4983-B3CD-5A4D6D3E95F1}"/>
              </a:ext>
            </a:extLst>
          </p:cNvPr>
          <p:cNvSpPr txBox="1"/>
          <p:nvPr/>
        </p:nvSpPr>
        <p:spPr>
          <a:xfrm>
            <a:off x="249638" y="5750452"/>
            <a:ext cx="11013891" cy="745264"/>
          </a:xfrm>
          <a:prstGeom prst="rect">
            <a:avLst/>
          </a:prstGeom>
          <a:noFill/>
        </p:spPr>
        <p:txBody>
          <a:bodyPr wrap="non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 </a:t>
            </a:r>
            <a:r>
              <a:rPr lang="en-US" sz="1372">
                <a:latin typeface="Calibri" panose="020F0502020204030204" pitchFamily="34" charset="0"/>
              </a:rPr>
              <a:t>Supported WCF bindings: </a:t>
            </a:r>
            <a:r>
              <a:rPr lang="en-US" sz="1372" err="1">
                <a:latin typeface="Calibri" panose="020F0502020204030204" pitchFamily="34" charset="0"/>
              </a:rPr>
              <a:t>BasicHttp</a:t>
            </a:r>
            <a:r>
              <a:rPr lang="en-US" sz="1372">
                <a:latin typeface="Calibri" panose="020F0502020204030204" pitchFamily="34" charset="0"/>
              </a:rPr>
              <a:t>, </a:t>
            </a:r>
            <a:r>
              <a:rPr lang="en-US" sz="1372" err="1">
                <a:latin typeface="Calibri" panose="020F0502020204030204" pitchFamily="34" charset="0"/>
              </a:rPr>
              <a:t>WSHttp</a:t>
            </a:r>
            <a:r>
              <a:rPr lang="en-US" sz="1372">
                <a:latin typeface="Calibri" panose="020F0502020204030204" pitchFamily="34" charset="0"/>
              </a:rPr>
              <a:t>, </a:t>
            </a:r>
            <a:r>
              <a:rPr lang="en-US" sz="1372" err="1">
                <a:latin typeface="Calibri" panose="020F0502020204030204" pitchFamily="34" charset="0"/>
              </a:rPr>
              <a:t>NetHttpBinding</a:t>
            </a:r>
            <a:r>
              <a:rPr lang="en-US" sz="1372">
                <a:latin typeface="Calibri" panose="020F0502020204030204" pitchFamily="34" charset="0"/>
              </a:rPr>
              <a:t>, </a:t>
            </a:r>
            <a:r>
              <a:rPr lang="en-US" sz="1372" err="1">
                <a:latin typeface="Calibri" panose="020F0502020204030204" pitchFamily="34" charset="0"/>
              </a:rPr>
              <a:t>NetHttpsBinding</a:t>
            </a:r>
            <a:r>
              <a:rPr lang="en-US" sz="1372">
                <a:latin typeface="Calibri" panose="020F0502020204030204" pitchFamily="34" charset="0"/>
              </a:rPr>
              <a:t>, </a:t>
            </a:r>
            <a:r>
              <a:rPr lang="en-US" sz="1372" err="1">
                <a:latin typeface="Calibri" panose="020F0502020204030204" pitchFamily="34" charset="0"/>
              </a:rPr>
              <a:t>BasicHttpContextBinding</a:t>
            </a:r>
            <a:r>
              <a:rPr lang="en-US" sz="1372">
                <a:latin typeface="Calibri" panose="020F0502020204030204" pitchFamily="34" charset="0"/>
              </a:rPr>
              <a:t>, </a:t>
            </a:r>
            <a:r>
              <a:rPr lang="en-US" sz="1372" err="1">
                <a:latin typeface="Calibri" panose="020F0502020204030204" pitchFamily="34" charset="0"/>
              </a:rPr>
              <a:t>WebHttpBinding</a:t>
            </a:r>
            <a:r>
              <a:rPr lang="en-US" sz="1372">
                <a:latin typeface="Calibri" panose="020F0502020204030204" pitchFamily="34" charset="0"/>
              </a:rPr>
              <a:t>, </a:t>
            </a:r>
            <a:r>
              <a:rPr lang="en-US" sz="1372" err="1">
                <a:latin typeface="Calibri" panose="020F0502020204030204" pitchFamily="34" charset="0"/>
              </a:rPr>
              <a:t>WSHttpContextBinding</a:t>
            </a:r>
            <a:endParaRPr lang="en-US" sz="1372"/>
          </a:p>
          <a:p>
            <a:pPr>
              <a:lnSpc>
                <a:spcPct val="90000"/>
              </a:lnSpc>
              <a:spcAft>
                <a:spcPts val="588"/>
              </a:spcAft>
            </a:pPr>
            <a:endParaRPr lang="en-US" sz="1372"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1596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139B-1CCE-4C59-9E71-DA19D33B5DE9}"/>
              </a:ext>
            </a:extLst>
          </p:cNvPr>
          <p:cNvSpPr>
            <a:spLocks noGrp="1"/>
          </p:cNvSpPr>
          <p:nvPr>
            <p:ph type="title"/>
          </p:nvPr>
        </p:nvSpPr>
        <p:spPr>
          <a:xfrm>
            <a:off x="426425" y="228508"/>
            <a:ext cx="10515600" cy="1325375"/>
          </a:xfrm>
        </p:spPr>
        <p:txBody>
          <a:bodyPr>
            <a:normAutofit/>
          </a:bodyPr>
          <a:lstStyle/>
          <a:p>
            <a:r>
              <a:rPr lang="en-US"/>
              <a:t>Compatibility Checklist – Can my .NET app move?</a:t>
            </a:r>
          </a:p>
        </p:txBody>
      </p:sp>
      <p:pic>
        <p:nvPicPr>
          <p:cNvPr id="7" name="Picture 2" descr="Image result for blue check">
            <a:extLst>
              <a:ext uri="{FF2B5EF4-FFF2-40B4-BE49-F238E27FC236}">
                <a16:creationId xmlns:a16="http://schemas.microsoft.com/office/drawing/2014/main" id="{E1CC7722-97D7-4583-A6F2-C3509C0D877B}"/>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235" y="1766223"/>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lue check">
            <a:extLst>
              <a:ext uri="{FF2B5EF4-FFF2-40B4-BE49-F238E27FC236}">
                <a16:creationId xmlns:a16="http://schemas.microsoft.com/office/drawing/2014/main" id="{715EA348-A86C-4BB8-8DEA-B1E262FF74D3}"/>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235" y="2114468"/>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blue check">
            <a:extLst>
              <a:ext uri="{FF2B5EF4-FFF2-40B4-BE49-F238E27FC236}">
                <a16:creationId xmlns:a16="http://schemas.microsoft.com/office/drawing/2014/main" id="{842CC6B3-852A-43A9-9135-397662804109}"/>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235" y="2463807"/>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blue check">
            <a:extLst>
              <a:ext uri="{FF2B5EF4-FFF2-40B4-BE49-F238E27FC236}">
                <a16:creationId xmlns:a16="http://schemas.microsoft.com/office/drawing/2014/main" id="{90F3CE09-AACA-45AB-93FE-29B5E2E79CBB}"/>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2857078"/>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blue check">
            <a:extLst>
              <a:ext uri="{FF2B5EF4-FFF2-40B4-BE49-F238E27FC236}">
                <a16:creationId xmlns:a16="http://schemas.microsoft.com/office/drawing/2014/main" id="{C99CF249-8FCA-4A24-BEA8-504F86695D35}"/>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3228266"/>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blue check">
            <a:extLst>
              <a:ext uri="{FF2B5EF4-FFF2-40B4-BE49-F238E27FC236}">
                <a16:creationId xmlns:a16="http://schemas.microsoft.com/office/drawing/2014/main" id="{4CDC93D5-0A4E-4BC0-BAC8-DE1835E845F5}"/>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3576971"/>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blue check">
            <a:extLst>
              <a:ext uri="{FF2B5EF4-FFF2-40B4-BE49-F238E27FC236}">
                <a16:creationId xmlns:a16="http://schemas.microsoft.com/office/drawing/2014/main" id="{42C6F5C1-B91D-4C68-B378-23065CD4811E}"/>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3970876"/>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blue check">
            <a:extLst>
              <a:ext uri="{FF2B5EF4-FFF2-40B4-BE49-F238E27FC236}">
                <a16:creationId xmlns:a16="http://schemas.microsoft.com/office/drawing/2014/main" id="{2F1509C9-B528-454C-AD7B-97C9CB24C2E7}"/>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9283" y="4326122"/>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blue check">
            <a:extLst>
              <a:ext uri="{FF2B5EF4-FFF2-40B4-BE49-F238E27FC236}">
                <a16:creationId xmlns:a16="http://schemas.microsoft.com/office/drawing/2014/main" id="{CE027403-D211-47FE-9960-871035CECBB6}"/>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4674367"/>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blue check">
            <a:extLst>
              <a:ext uri="{FF2B5EF4-FFF2-40B4-BE49-F238E27FC236}">
                <a16:creationId xmlns:a16="http://schemas.microsoft.com/office/drawing/2014/main" id="{30266A4F-BD66-4EDD-8768-72B1A8D01F95}"/>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5013951"/>
            <a:ext cx="161356" cy="16135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59F7857-55F5-4B1D-A36A-5EABDB3E8BDB}"/>
              </a:ext>
            </a:extLst>
          </p:cNvPr>
          <p:cNvSpPr txBox="1"/>
          <p:nvPr/>
        </p:nvSpPr>
        <p:spPr>
          <a:xfrm>
            <a:off x="426425" y="5575512"/>
            <a:ext cx="11765576" cy="534056"/>
          </a:xfrm>
          <a:prstGeom prst="rect">
            <a:avLst/>
          </a:prstGeom>
          <a:noFill/>
        </p:spPr>
        <p:txBody>
          <a:bodyPr wrap="square" lIns="179285" tIns="143428" rIns="179285" bIns="143428" rtlCol="0">
            <a:spAutoFit/>
          </a:bodyPr>
          <a:lstStyle/>
          <a:p>
            <a:pPr>
              <a:lnSpc>
                <a:spcPct val="90000"/>
              </a:lnSpc>
              <a:spcAft>
                <a:spcPts val="588"/>
              </a:spcAft>
            </a:pPr>
            <a:r>
              <a:rPr lang="en-US" sz="1765">
                <a:gradFill>
                  <a:gsLst>
                    <a:gs pos="2917">
                      <a:schemeClr val="tx1"/>
                    </a:gs>
                    <a:gs pos="30000">
                      <a:schemeClr val="tx1"/>
                    </a:gs>
                  </a:gsLst>
                  <a:lin ang="5400000" scaled="0"/>
                </a:gradFill>
              </a:rPr>
              <a:t>Follow this checklist to determine if the app needs some refactoring</a:t>
            </a:r>
          </a:p>
        </p:txBody>
      </p:sp>
      <p:graphicFrame>
        <p:nvGraphicFramePr>
          <p:cNvPr id="6" name="Content Placeholder 5">
            <a:extLst>
              <a:ext uri="{FF2B5EF4-FFF2-40B4-BE49-F238E27FC236}">
                <a16:creationId xmlns:a16="http://schemas.microsoft.com/office/drawing/2014/main" id="{B84A8899-40E1-40D2-9C6A-CB97FBD5F577}"/>
              </a:ext>
            </a:extLst>
          </p:cNvPr>
          <p:cNvGraphicFramePr>
            <a:graphicFrameLocks noGrp="1"/>
          </p:cNvGraphicFramePr>
          <p:nvPr>
            <p:ph idx="1"/>
            <p:extLst/>
          </p:nvPr>
        </p:nvGraphicFramePr>
        <p:xfrm>
          <a:off x="437319" y="1180157"/>
          <a:ext cx="11336039" cy="4112514"/>
        </p:xfrm>
        <a:graphic>
          <a:graphicData uri="http://schemas.openxmlformats.org/drawingml/2006/table">
            <a:tbl>
              <a:tblPr firstRow="1" bandRow="1">
                <a:tableStyleId>{912C8C85-51F0-491E-9774-3900AFEF0FD7}</a:tableStyleId>
              </a:tblPr>
              <a:tblGrid>
                <a:gridCol w="561230">
                  <a:extLst>
                    <a:ext uri="{9D8B030D-6E8A-4147-A177-3AD203B41FA5}">
                      <a16:colId xmlns:a16="http://schemas.microsoft.com/office/drawing/2014/main" val="3123877002"/>
                    </a:ext>
                  </a:extLst>
                </a:gridCol>
                <a:gridCol w="10774809">
                  <a:extLst>
                    <a:ext uri="{9D8B030D-6E8A-4147-A177-3AD203B41FA5}">
                      <a16:colId xmlns:a16="http://schemas.microsoft.com/office/drawing/2014/main" val="1039519520"/>
                    </a:ext>
                  </a:extLst>
                </a:gridCol>
              </a:tblGrid>
              <a:tr h="477014">
                <a:tc>
                  <a:txBody>
                    <a:bodyPr/>
                    <a:lstStyle/>
                    <a:p>
                      <a:endParaRPr lang="en-US" sz="1700"/>
                    </a:p>
                  </a:txBody>
                  <a:tcPr marL="89642" marR="89642" marT="44821" marB="44821">
                    <a:solidFill>
                      <a:schemeClr val="tx2"/>
                    </a:solidFill>
                  </a:tcPr>
                </a:tc>
                <a:tc>
                  <a:txBody>
                    <a:bodyPr/>
                    <a:lstStyle/>
                    <a:p>
                      <a:pPr marL="0" indent="0">
                        <a:tabLst>
                          <a:tab pos="1760538" algn="l"/>
                        </a:tabLst>
                      </a:pPr>
                      <a:r>
                        <a:rPr lang="en-US" sz="1700"/>
                        <a:t>Checklist</a:t>
                      </a:r>
                    </a:p>
                  </a:txBody>
                  <a:tcPr marL="89642" marR="89642" marT="44821" marB="44821">
                    <a:solidFill>
                      <a:schemeClr val="tx2"/>
                    </a:solidFill>
                  </a:tcPr>
                </a:tc>
                <a:extLst>
                  <a:ext uri="{0D108BD9-81ED-4DB2-BD59-A6C34878D82A}">
                    <a16:rowId xmlns:a16="http://schemas.microsoft.com/office/drawing/2014/main" val="1048262578"/>
                  </a:ext>
                </a:extLst>
              </a:tr>
              <a:tr h="363550">
                <a:tc>
                  <a:txBody>
                    <a:bodyPr/>
                    <a:lstStyle/>
                    <a:p>
                      <a:endParaRPr lang="en-US" sz="1700"/>
                    </a:p>
                  </a:txBody>
                  <a:tcPr marL="89642" marR="89642" marT="44821" marB="44821">
                    <a:lnB w="6350" cap="flat" cmpd="sng" algn="ctr">
                      <a:solidFill>
                        <a:schemeClr val="accent2"/>
                      </a:solidFill>
                      <a:prstDash val="solid"/>
                      <a:round/>
                      <a:headEnd type="none" w="med" len="med"/>
                      <a:tailEnd type="none" w="med" len="med"/>
                    </a:lnB>
                  </a:tcPr>
                </a:tc>
                <a:tc>
                  <a:txBody>
                    <a:bodyPr/>
                    <a:lstStyle/>
                    <a:p>
                      <a:r>
                        <a:rPr lang="en-US" sz="1400"/>
                        <a:t>Ensure port bindings 80 (Http) or 443 (Https)</a:t>
                      </a:r>
                      <a:endParaRPr lang="en-US" sz="1400">
                        <a:solidFill>
                          <a:schemeClr val="tx1"/>
                        </a:solidFill>
                      </a:endParaRPr>
                    </a:p>
                  </a:txBody>
                  <a:tcPr marL="89642" marR="89642" marT="44821" marB="44821">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52818777"/>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Anonymous &amp; forms authentication supported. Windows </a:t>
                      </a:r>
                      <a:r>
                        <a:rPr lang="en-US" sz="1400" err="1"/>
                        <a:t>auth</a:t>
                      </a:r>
                      <a:r>
                        <a:rPr lang="en-US" sz="1400"/>
                        <a:t> with Azure Active Directory or ADFS &amp; VPN</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13005929"/>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No GAC (Global Assembly Cache) usage</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83791315"/>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Single Application Pool per site</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614610488"/>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IIS7+ Schema Compliance</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48244582"/>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No COM/COM+ components</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906583271"/>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No reference to physical directories. Use blob storage to mimic file access.</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972154050"/>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Verify access to on-premises resources as they may need to be migrated/changed</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12285449"/>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SQL Server, Oracle, MySQL databases</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97024500"/>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tcPr>
                </a:tc>
                <a:tc>
                  <a:txBody>
                    <a:bodyPr/>
                    <a:lstStyle/>
                    <a:p>
                      <a:r>
                        <a:rPr lang="en-US" sz="1400"/>
                        <a:t>ISAPI Filters DLL(s) need to be deployed locally and registered via </a:t>
                      </a:r>
                      <a:r>
                        <a:rPr lang="en-US" sz="1400" err="1"/>
                        <a:t>web.config</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4006628507"/>
                  </a:ext>
                </a:extLst>
              </a:tr>
            </a:tbl>
          </a:graphicData>
        </a:graphic>
      </p:graphicFrame>
    </p:spTree>
    <p:extLst>
      <p:ext uri="{BB962C8B-B14F-4D97-AF65-F5344CB8AC3E}">
        <p14:creationId xmlns:p14="http://schemas.microsoft.com/office/powerpoint/2010/main" val="275841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DACFC3-F3AF-7F4C-9B5B-63A950530C76}"/>
              </a:ext>
            </a:extLst>
          </p:cNvPr>
          <p:cNvSpPr>
            <a:spLocks noGrp="1"/>
          </p:cNvSpPr>
          <p:nvPr>
            <p:ph type="body" sz="quarter" idx="12"/>
          </p:nvPr>
        </p:nvSpPr>
        <p:spPr/>
        <p:txBody>
          <a:bodyPr/>
          <a:lstStyle/>
          <a:p>
            <a:r>
              <a:rPr lang="en-US"/>
              <a:t>Meet our </a:t>
            </a:r>
            <a:r>
              <a:rPr lang="en-US">
                <a:solidFill>
                  <a:schemeClr val="accent1"/>
                </a:solidFill>
              </a:rPr>
              <a:t>speaker</a:t>
            </a:r>
          </a:p>
        </p:txBody>
      </p:sp>
      <p:sp>
        <p:nvSpPr>
          <p:cNvPr id="3" name="Text Placeholder 2">
            <a:extLst>
              <a:ext uri="{FF2B5EF4-FFF2-40B4-BE49-F238E27FC236}">
                <a16:creationId xmlns:a16="http://schemas.microsoft.com/office/drawing/2014/main" id="{DE8F6049-B21E-7746-A733-5E7607533F0E}"/>
              </a:ext>
            </a:extLst>
          </p:cNvPr>
          <p:cNvSpPr>
            <a:spLocks noGrp="1"/>
          </p:cNvSpPr>
          <p:nvPr>
            <p:ph type="body" sz="quarter" idx="11"/>
          </p:nvPr>
        </p:nvSpPr>
        <p:spPr>
          <a:xfrm>
            <a:off x="5087446" y="3019516"/>
            <a:ext cx="3348219" cy="409484"/>
          </a:xfrm>
        </p:spPr>
        <p:txBody>
          <a:bodyPr/>
          <a:lstStyle/>
          <a:p>
            <a:r>
              <a:rPr lang="en-US"/>
              <a:t>Jay Schmelzer</a:t>
            </a:r>
          </a:p>
        </p:txBody>
      </p:sp>
      <p:sp>
        <p:nvSpPr>
          <p:cNvPr id="5" name="Text Placeholder 4">
            <a:extLst>
              <a:ext uri="{FF2B5EF4-FFF2-40B4-BE49-F238E27FC236}">
                <a16:creationId xmlns:a16="http://schemas.microsoft.com/office/drawing/2014/main" id="{C8D5DCC1-46BB-E744-AAFD-9A04D4967525}"/>
              </a:ext>
            </a:extLst>
          </p:cNvPr>
          <p:cNvSpPr>
            <a:spLocks noGrp="1"/>
          </p:cNvSpPr>
          <p:nvPr>
            <p:ph type="body" sz="quarter" idx="13"/>
          </p:nvPr>
        </p:nvSpPr>
        <p:spPr>
          <a:xfrm>
            <a:off x="5087446" y="3429000"/>
            <a:ext cx="3477222" cy="510463"/>
          </a:xfrm>
        </p:spPr>
        <p:txBody>
          <a:bodyPr>
            <a:normAutofit fontScale="92500"/>
          </a:bodyPr>
          <a:lstStyle/>
          <a:p>
            <a:r>
              <a:rPr lang="en-US">
                <a:solidFill>
                  <a:schemeClr val="accent4"/>
                </a:solidFill>
              </a:rPr>
              <a:t>Director, Developer Division Customer</a:t>
            </a:r>
            <a:br>
              <a:rPr lang="en-US">
                <a:solidFill>
                  <a:schemeClr val="accent4"/>
                </a:solidFill>
              </a:rPr>
            </a:br>
            <a:r>
              <a:rPr lang="en-US">
                <a:solidFill>
                  <a:schemeClr val="accent4"/>
                </a:solidFill>
              </a:rPr>
              <a:t>Engagement Team</a:t>
            </a:r>
          </a:p>
        </p:txBody>
      </p:sp>
      <p:sp>
        <p:nvSpPr>
          <p:cNvPr id="10" name="Oval 9">
            <a:extLst>
              <a:ext uri="{FF2B5EF4-FFF2-40B4-BE49-F238E27FC236}">
                <a16:creationId xmlns:a16="http://schemas.microsoft.com/office/drawing/2014/main" id="{742FF789-5AC1-B045-98B9-84FEA35B52C5}"/>
              </a:ext>
            </a:extLst>
          </p:cNvPr>
          <p:cNvSpPr/>
          <p:nvPr/>
        </p:nvSpPr>
        <p:spPr bwMode="auto">
          <a:xfrm>
            <a:off x="3147256" y="2769593"/>
            <a:ext cx="1702965" cy="170296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36B0A581-80BF-1D4B-B213-1131390663FE}"/>
              </a:ext>
            </a:extLst>
          </p:cNvPr>
          <p:cNvSpPr txBox="1">
            <a:spLocks/>
          </p:cNvSpPr>
          <p:nvPr/>
        </p:nvSpPr>
        <p:spPr>
          <a:xfrm>
            <a:off x="5087446" y="4063074"/>
            <a:ext cx="3477222"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accent3"/>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JaySch@Microsoft.com</a:t>
            </a:r>
          </a:p>
        </p:txBody>
      </p:sp>
    </p:spTree>
    <p:extLst>
      <p:ext uri="{BB962C8B-B14F-4D97-AF65-F5344CB8AC3E}">
        <p14:creationId xmlns:p14="http://schemas.microsoft.com/office/powerpoint/2010/main" val="100741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latin typeface="Segoe UI Semibold"/>
                <a:cs typeface="Segoe UI Semibold"/>
              </a:rPr>
              <a:t>.NET Core modernization:</a:t>
            </a:r>
          </a:p>
          <a:p>
            <a:r>
              <a:rPr lang="en-US" sz="4000">
                <a:solidFill>
                  <a:schemeClr val="accent1"/>
                </a:solidFill>
              </a:rPr>
              <a:t>Phased approach to Cloud-Native</a:t>
            </a:r>
          </a:p>
        </p:txBody>
      </p:sp>
    </p:spTree>
    <p:extLst>
      <p:ext uri="{BB962C8B-B14F-4D97-AF65-F5344CB8AC3E}">
        <p14:creationId xmlns:p14="http://schemas.microsoft.com/office/powerpoint/2010/main" val="2000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365760" y="409302"/>
            <a:ext cx="11390811" cy="670562"/>
          </a:xfrm>
        </p:spPr>
        <p:txBody>
          <a:bodyPr/>
          <a:lstStyle/>
          <a:p>
            <a:r>
              <a:rPr lang="en-US" sz="2800">
                <a:solidFill>
                  <a:schemeClr val="accent1"/>
                </a:solidFill>
              </a:rPr>
              <a:t>Maturity model </a:t>
            </a:r>
            <a:r>
              <a:rPr lang="en-US" sz="2800"/>
              <a:t>for .NET application modernization</a:t>
            </a:r>
            <a:br>
              <a:rPr lang="en-US" sz="2800"/>
            </a:br>
            <a:endParaRPr lang="en-US" sz="2800"/>
          </a:p>
        </p:txBody>
      </p:sp>
      <p:sp>
        <p:nvSpPr>
          <p:cNvPr id="8" name="Rectangle 7">
            <a:extLst>
              <a:ext uri="{FF2B5EF4-FFF2-40B4-BE49-F238E27FC236}">
                <a16:creationId xmlns:a16="http://schemas.microsoft.com/office/drawing/2014/main" id="{49AE64CC-B0FF-AA4C-8FF4-C8539B6B513D}"/>
              </a:ext>
            </a:extLst>
          </p:cNvPr>
          <p:cNvSpPr/>
          <p:nvPr/>
        </p:nvSpPr>
        <p:spPr>
          <a:xfrm>
            <a:off x="444720" y="1042451"/>
            <a:ext cx="2282547" cy="4138033"/>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pic>
        <p:nvPicPr>
          <p:cNvPr id="10" name="Picture 8" descr="Image result for .NET">
            <a:extLst>
              <a:ext uri="{FF2B5EF4-FFF2-40B4-BE49-F238E27FC236}">
                <a16:creationId xmlns:a16="http://schemas.microsoft.com/office/drawing/2014/main" id="{95BC7721-4D72-F44E-9310-798EB2FEA1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042" y="2384143"/>
            <a:ext cx="476112" cy="4761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2BA0DF4-5B93-BF48-AF0E-F5592A49CCF3}"/>
              </a:ext>
            </a:extLst>
          </p:cNvPr>
          <p:cNvSpPr/>
          <p:nvPr/>
        </p:nvSpPr>
        <p:spPr>
          <a:xfrm>
            <a:off x="424160" y="1153317"/>
            <a:ext cx="2369472" cy="461665"/>
          </a:xfrm>
          <a:prstGeom prst="rect">
            <a:avLst/>
          </a:prstGeom>
        </p:spPr>
        <p:txBody>
          <a:bodyPr wrap="square">
            <a:spAutoFit/>
          </a:bodyPr>
          <a:lstStyle/>
          <a:p>
            <a:pPr algn="ctr" defTabSz="914225">
              <a:defRPr/>
            </a:pPr>
            <a:r>
              <a:rPr lang="en-US" sz="1200" b="1">
                <a:solidFill>
                  <a:schemeClr val="tx2"/>
                </a:solidFill>
                <a:latin typeface="Segoe UI" panose="020B0502040204020203" pitchFamily="34" charset="0"/>
                <a:cs typeface="Segoe UI" panose="020B0502040204020203" pitchFamily="34" charset="0"/>
              </a:rPr>
              <a:t>Existing apps</a:t>
            </a:r>
            <a:r>
              <a:rPr lang="en-US" sz="1200">
                <a:solidFill>
                  <a:schemeClr val="tx2"/>
                </a:solidFill>
                <a:latin typeface="Segoe UI Light" panose="020B0502040204020203" pitchFamily="34" charset="0"/>
                <a:cs typeface="Segoe UI Light" panose="020B0502040204020203" pitchFamily="34" charset="0"/>
              </a:rPr>
              <a:t> </a:t>
            </a:r>
          </a:p>
          <a:p>
            <a:pPr algn="ctr" defTabSz="914225">
              <a:defRPr/>
            </a:pPr>
            <a:r>
              <a:rPr lang="en-US" sz="1200">
                <a:solidFill>
                  <a:schemeClr val="tx2"/>
                </a:solidFill>
                <a:latin typeface="Segoe UI Light" panose="020B0502040204020203" pitchFamily="34" charset="0"/>
                <a:cs typeface="Segoe UI Light" panose="020B0502040204020203" pitchFamily="34" charset="0"/>
              </a:rPr>
              <a:t>.NET web apps (on-premises)</a:t>
            </a:r>
          </a:p>
        </p:txBody>
      </p:sp>
      <p:sp>
        <p:nvSpPr>
          <p:cNvPr id="12" name="Rectangle 11">
            <a:extLst>
              <a:ext uri="{FF2B5EF4-FFF2-40B4-BE49-F238E27FC236}">
                <a16:creationId xmlns:a16="http://schemas.microsoft.com/office/drawing/2014/main" id="{3B135134-D1BE-A04A-8F21-54BEF074992B}"/>
              </a:ext>
            </a:extLst>
          </p:cNvPr>
          <p:cNvSpPr/>
          <p:nvPr/>
        </p:nvSpPr>
        <p:spPr>
          <a:xfrm>
            <a:off x="5513711" y="1042450"/>
            <a:ext cx="2371066" cy="4138033"/>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13" name="Rectangle 12">
            <a:extLst>
              <a:ext uri="{FF2B5EF4-FFF2-40B4-BE49-F238E27FC236}">
                <a16:creationId xmlns:a16="http://schemas.microsoft.com/office/drawing/2014/main" id="{3D7D4A63-7F68-CD49-84B1-A0DB0605214B}"/>
              </a:ext>
            </a:extLst>
          </p:cNvPr>
          <p:cNvSpPr/>
          <p:nvPr/>
        </p:nvSpPr>
        <p:spPr>
          <a:xfrm>
            <a:off x="5507973" y="1184614"/>
            <a:ext cx="2371065" cy="461665"/>
          </a:xfrm>
          <a:prstGeom prst="rect">
            <a:avLst/>
          </a:prstGeom>
        </p:spPr>
        <p:txBody>
          <a:bodyPr wrap="square">
            <a:spAutoFit/>
          </a:bodyPr>
          <a:lstStyle/>
          <a:p>
            <a:pPr algn="ctr" defTabSz="914225">
              <a:defRPr/>
            </a:pPr>
            <a:r>
              <a:rPr lang="en-US" sz="1200" b="1">
                <a:solidFill>
                  <a:schemeClr val="tx2"/>
                </a:solidFill>
                <a:latin typeface="Segoe UI" panose="020B0502040204020203" pitchFamily="34" charset="0"/>
                <a:cs typeface="Segoe UI" panose="020B0502040204020203" pitchFamily="34" charset="0"/>
              </a:rPr>
              <a:t>Cloud-Optimized</a:t>
            </a:r>
          </a:p>
          <a:p>
            <a:pPr algn="ctr" defTabSz="914225">
              <a:defRPr/>
            </a:pPr>
            <a:r>
              <a:rPr lang="en-US" sz="1200">
                <a:solidFill>
                  <a:schemeClr val="tx2"/>
                </a:solidFill>
                <a:latin typeface="Segoe UI" panose="020B0502040204020203" pitchFamily="34" charset="0"/>
                <a:cs typeface="Segoe UI" panose="020B0502040204020203" pitchFamily="34" charset="0"/>
              </a:rPr>
              <a:t>PaaS</a:t>
            </a:r>
          </a:p>
        </p:txBody>
      </p:sp>
      <p:sp>
        <p:nvSpPr>
          <p:cNvPr id="14" name="Rectangle 13">
            <a:extLst>
              <a:ext uri="{FF2B5EF4-FFF2-40B4-BE49-F238E27FC236}">
                <a16:creationId xmlns:a16="http://schemas.microsoft.com/office/drawing/2014/main" id="{84946CB6-F849-D446-A9AF-21020DF5CD37}"/>
              </a:ext>
            </a:extLst>
          </p:cNvPr>
          <p:cNvSpPr/>
          <p:nvPr/>
        </p:nvSpPr>
        <p:spPr>
          <a:xfrm>
            <a:off x="8093830" y="1042265"/>
            <a:ext cx="3668634" cy="4123074"/>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15" name="Rectangle 14">
            <a:extLst>
              <a:ext uri="{FF2B5EF4-FFF2-40B4-BE49-F238E27FC236}">
                <a16:creationId xmlns:a16="http://schemas.microsoft.com/office/drawing/2014/main" id="{076F1078-2E4B-7447-B59E-770BD482FC4F}"/>
              </a:ext>
            </a:extLst>
          </p:cNvPr>
          <p:cNvSpPr/>
          <p:nvPr/>
        </p:nvSpPr>
        <p:spPr>
          <a:xfrm>
            <a:off x="8690781" y="1123046"/>
            <a:ext cx="2691379" cy="461665"/>
          </a:xfrm>
          <a:prstGeom prst="rect">
            <a:avLst/>
          </a:prstGeom>
        </p:spPr>
        <p:txBody>
          <a:bodyPr wrap="none">
            <a:spAutoFit/>
          </a:bodyPr>
          <a:lstStyle/>
          <a:p>
            <a:pPr algn="ctr" defTabSz="914225">
              <a:defRPr/>
            </a:pPr>
            <a:r>
              <a:rPr lang="en-US" sz="1200" b="1">
                <a:solidFill>
                  <a:schemeClr val="tx2"/>
                </a:solidFill>
                <a:latin typeface="Segoe UI" panose="020B0502040204020203" pitchFamily="34" charset="0"/>
                <a:cs typeface="Segoe UI" panose="020B0502040204020203" pitchFamily="34" charset="0"/>
              </a:rPr>
              <a:t>Cloud-Native </a:t>
            </a:r>
          </a:p>
          <a:p>
            <a:pPr algn="ctr" defTabSz="914225">
              <a:defRPr/>
            </a:pPr>
            <a:r>
              <a:rPr lang="en-US" sz="1200">
                <a:solidFill>
                  <a:schemeClr val="tx2"/>
                </a:solidFill>
                <a:latin typeface="Segoe UI" panose="020B0502040204020203" pitchFamily="34" charset="0"/>
                <a:cs typeface="Segoe UI" panose="020B0502040204020203" pitchFamily="34" charset="0"/>
              </a:rPr>
              <a:t>PaaS for microservices and serverless</a:t>
            </a:r>
          </a:p>
        </p:txBody>
      </p:sp>
      <p:sp>
        <p:nvSpPr>
          <p:cNvPr id="16" name="Rectangle 15">
            <a:extLst>
              <a:ext uri="{FF2B5EF4-FFF2-40B4-BE49-F238E27FC236}">
                <a16:creationId xmlns:a16="http://schemas.microsoft.com/office/drawing/2014/main" id="{7974CE15-0D02-8B43-9A4D-50DA42091711}"/>
              </a:ext>
            </a:extLst>
          </p:cNvPr>
          <p:cNvSpPr/>
          <p:nvPr/>
        </p:nvSpPr>
        <p:spPr bwMode="auto">
          <a:xfrm>
            <a:off x="5530592" y="1638651"/>
            <a:ext cx="2354185" cy="50439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Monolithic / N-Tier</a:t>
            </a:r>
            <a:r>
              <a:rPr lang="en-US" sz="1200" kern="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a:gradFill>
                  <a:gsLst>
                    <a:gs pos="0">
                      <a:srgbClr val="FFFFFF"/>
                    </a:gs>
                    <a:gs pos="100000">
                      <a:srgbClr val="FFFFFF"/>
                    </a:gs>
                  </a:gsLst>
                  <a:lin ang="5400000" scaled="0"/>
                </a:gradFill>
                <a:latin typeface="Segoe UI"/>
                <a:cs typeface="Segoe UI Light" pitchFamily="34" charset="0"/>
              </a:rPr>
              <a:t>architectures</a:t>
            </a:r>
          </a:p>
        </p:txBody>
      </p:sp>
      <p:sp>
        <p:nvSpPr>
          <p:cNvPr id="17" name="Rectangle 16">
            <a:extLst>
              <a:ext uri="{FF2B5EF4-FFF2-40B4-BE49-F238E27FC236}">
                <a16:creationId xmlns:a16="http://schemas.microsoft.com/office/drawing/2014/main" id="{7ED37195-A69D-4C43-B25A-BC1321207885}"/>
              </a:ext>
            </a:extLst>
          </p:cNvPr>
          <p:cNvSpPr/>
          <p:nvPr/>
        </p:nvSpPr>
        <p:spPr bwMode="auto">
          <a:xfrm>
            <a:off x="444719" y="1618993"/>
            <a:ext cx="2279819" cy="52825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Monolithic / N-Tier</a:t>
            </a:r>
            <a:r>
              <a:rPr lang="en-US" sz="1200" kern="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a:gradFill>
                  <a:gsLst>
                    <a:gs pos="0">
                      <a:srgbClr val="FFFFFF"/>
                    </a:gs>
                    <a:gs pos="100000">
                      <a:srgbClr val="FFFFFF"/>
                    </a:gs>
                  </a:gsLst>
                  <a:lin ang="5400000" scaled="0"/>
                </a:gradFill>
                <a:latin typeface="Segoe UI"/>
                <a:cs typeface="Segoe UI Light" pitchFamily="34" charset="0"/>
              </a:rPr>
              <a:t>architectures</a:t>
            </a:r>
          </a:p>
        </p:txBody>
      </p:sp>
      <p:sp>
        <p:nvSpPr>
          <p:cNvPr id="18" name="Rectangle 17">
            <a:extLst>
              <a:ext uri="{FF2B5EF4-FFF2-40B4-BE49-F238E27FC236}">
                <a16:creationId xmlns:a16="http://schemas.microsoft.com/office/drawing/2014/main" id="{871079C6-8515-9445-9237-74FEC44F8E26}"/>
              </a:ext>
            </a:extLst>
          </p:cNvPr>
          <p:cNvSpPr/>
          <p:nvPr/>
        </p:nvSpPr>
        <p:spPr bwMode="auto">
          <a:xfrm>
            <a:off x="8082687" y="1644525"/>
            <a:ext cx="3679779" cy="49959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Microservices</a:t>
            </a:r>
            <a:r>
              <a:rPr lang="en-US" sz="1200" kern="0">
                <a:gradFill>
                  <a:gsLst>
                    <a:gs pos="0">
                      <a:srgbClr val="FFFFFF"/>
                    </a:gs>
                    <a:gs pos="100000">
                      <a:srgbClr val="FFFFFF"/>
                    </a:gs>
                  </a:gsLst>
                  <a:lin ang="5400000" scaled="0"/>
                </a:gradFill>
                <a:latin typeface="Segoe UI"/>
                <a:cs typeface="Segoe UI Light" pitchFamily="34" charset="0"/>
              </a:rPr>
              <a:t> and </a:t>
            </a:r>
            <a:r>
              <a:rPr lang="en-US" sz="1200" b="1" kern="0">
                <a:gradFill>
                  <a:gsLst>
                    <a:gs pos="0">
                      <a:srgbClr val="FFFFFF"/>
                    </a:gs>
                    <a:gs pos="100000">
                      <a:srgbClr val="FFFFFF"/>
                    </a:gs>
                  </a:gsLst>
                  <a:lin ang="5400000" scaled="0"/>
                </a:gradFill>
                <a:latin typeface="Segoe UI"/>
                <a:cs typeface="Segoe UI Light" pitchFamily="34" charset="0"/>
              </a:rPr>
              <a:t>serverless</a:t>
            </a:r>
            <a:r>
              <a:rPr lang="en-US" sz="1200" kern="0">
                <a:gradFill>
                  <a:gsLst>
                    <a:gs pos="0">
                      <a:srgbClr val="FFFFFF"/>
                    </a:gs>
                    <a:gs pos="100000">
                      <a:srgbClr val="FFFFFF"/>
                    </a:gs>
                  </a:gsLst>
                  <a:lin ang="5400000" scaled="0"/>
                </a:gradFill>
                <a:latin typeface="Segoe UI"/>
                <a:cs typeface="Segoe UI Light" pitchFamily="34" charset="0"/>
              </a:rPr>
              <a:t> architectures</a:t>
            </a:r>
          </a:p>
        </p:txBody>
      </p:sp>
      <p:grpSp>
        <p:nvGrpSpPr>
          <p:cNvPr id="19" name="Group 18">
            <a:extLst>
              <a:ext uri="{FF2B5EF4-FFF2-40B4-BE49-F238E27FC236}">
                <a16:creationId xmlns:a16="http://schemas.microsoft.com/office/drawing/2014/main" id="{A772378C-188A-9642-8367-AC68344B26E1}"/>
              </a:ext>
            </a:extLst>
          </p:cNvPr>
          <p:cNvGrpSpPr/>
          <p:nvPr/>
        </p:nvGrpSpPr>
        <p:grpSpPr>
          <a:xfrm>
            <a:off x="8982911" y="2337972"/>
            <a:ext cx="451425" cy="451425"/>
            <a:chOff x="8868084" y="2192568"/>
            <a:chExt cx="702051" cy="702051"/>
          </a:xfrm>
        </p:grpSpPr>
        <p:sp>
          <p:nvSpPr>
            <p:cNvPr id="20" name="Oval 19">
              <a:extLst>
                <a:ext uri="{FF2B5EF4-FFF2-40B4-BE49-F238E27FC236}">
                  <a16:creationId xmlns:a16="http://schemas.microsoft.com/office/drawing/2014/main" id="{D8A5C929-410A-D741-A31A-31973EA30BB9}"/>
                </a:ext>
              </a:extLst>
            </p:cNvPr>
            <p:cNvSpPr/>
            <p:nvPr/>
          </p:nvSpPr>
          <p:spPr>
            <a:xfrm>
              <a:off x="8917048" y="2251712"/>
              <a:ext cx="628079" cy="6188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21" name="Picture 2" descr="Image result for &quot;.NET Core&quot; logo">
              <a:extLst>
                <a:ext uri="{FF2B5EF4-FFF2-40B4-BE49-F238E27FC236}">
                  <a16:creationId xmlns:a16="http://schemas.microsoft.com/office/drawing/2014/main" id="{6A3553DB-D241-C24F-A3D1-F4722D808C3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8084" y="2192568"/>
              <a:ext cx="702051" cy="702051"/>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F7507F9D-0247-8D41-874D-587ED427DC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8821" y="3188089"/>
            <a:ext cx="344017" cy="344017"/>
          </a:xfrm>
          <a:prstGeom prst="rect">
            <a:avLst/>
          </a:prstGeom>
        </p:spPr>
      </p:pic>
      <p:pic>
        <p:nvPicPr>
          <p:cNvPr id="23" name="Picture 2" descr="Icon">
            <a:extLst>
              <a:ext uri="{FF2B5EF4-FFF2-40B4-BE49-F238E27FC236}">
                <a16:creationId xmlns:a16="http://schemas.microsoft.com/office/drawing/2014/main" id="{B905E3CD-E778-B04A-9212-6866E99306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063" y="3164201"/>
            <a:ext cx="312274" cy="3747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333DEEE-751D-C443-9FFE-690A78E5CF81}"/>
              </a:ext>
            </a:extLst>
          </p:cNvPr>
          <p:cNvSpPr/>
          <p:nvPr/>
        </p:nvSpPr>
        <p:spPr>
          <a:xfrm>
            <a:off x="2933591" y="1042450"/>
            <a:ext cx="2371066" cy="4138033"/>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25" name="Rectangle 24">
            <a:extLst>
              <a:ext uri="{FF2B5EF4-FFF2-40B4-BE49-F238E27FC236}">
                <a16:creationId xmlns:a16="http://schemas.microsoft.com/office/drawing/2014/main" id="{97B433AB-A3E0-C040-9716-3B436C4A363A}"/>
              </a:ext>
            </a:extLst>
          </p:cNvPr>
          <p:cNvSpPr/>
          <p:nvPr/>
        </p:nvSpPr>
        <p:spPr>
          <a:xfrm>
            <a:off x="3324328" y="1153317"/>
            <a:ext cx="1684307" cy="461665"/>
          </a:xfrm>
          <a:prstGeom prst="rect">
            <a:avLst/>
          </a:prstGeom>
        </p:spPr>
        <p:txBody>
          <a:bodyPr wrap="none">
            <a:spAutoFit/>
          </a:bodyPr>
          <a:lstStyle/>
          <a:p>
            <a:pPr algn="ctr" defTabSz="914225">
              <a:defRPr/>
            </a:pPr>
            <a:r>
              <a:rPr lang="en-US" sz="1200" b="1">
                <a:solidFill>
                  <a:schemeClr val="tx2"/>
                </a:solidFill>
                <a:latin typeface="Segoe UI" panose="020B0502040204020203" pitchFamily="34" charset="0"/>
                <a:cs typeface="Segoe UI" panose="020B0502040204020203" pitchFamily="34" charset="0"/>
              </a:rPr>
              <a:t>Cloud </a:t>
            </a:r>
          </a:p>
          <a:p>
            <a:pPr algn="ctr" defTabSz="914225">
              <a:defRPr/>
            </a:pPr>
            <a:r>
              <a:rPr lang="en-US" sz="1200" b="1">
                <a:solidFill>
                  <a:schemeClr val="tx2"/>
                </a:solidFill>
                <a:latin typeface="Segoe UI" panose="020B0502040204020203" pitchFamily="34" charset="0"/>
                <a:cs typeface="Segoe UI" panose="020B0502040204020203" pitchFamily="34" charset="0"/>
              </a:rPr>
              <a:t>Infrastructure-Ready</a:t>
            </a:r>
            <a:endParaRPr lang="en-US" sz="1200">
              <a:solidFill>
                <a:schemeClr val="tx2"/>
              </a:solidFill>
              <a:latin typeface="Segoe UI Light" panose="020B0502040204020203" pitchFamily="34" charset="0"/>
              <a:cs typeface="Segoe UI Light" panose="020B0502040204020203" pitchFamily="34" charset="0"/>
            </a:endParaRPr>
          </a:p>
        </p:txBody>
      </p:sp>
      <p:sp>
        <p:nvSpPr>
          <p:cNvPr id="26" name="Rectangle 25">
            <a:extLst>
              <a:ext uri="{FF2B5EF4-FFF2-40B4-BE49-F238E27FC236}">
                <a16:creationId xmlns:a16="http://schemas.microsoft.com/office/drawing/2014/main" id="{10ED0DE1-0146-A441-A965-79A835E64BD2}"/>
              </a:ext>
            </a:extLst>
          </p:cNvPr>
          <p:cNvSpPr/>
          <p:nvPr/>
        </p:nvSpPr>
        <p:spPr bwMode="auto">
          <a:xfrm>
            <a:off x="2940595" y="1638651"/>
            <a:ext cx="2375206" cy="50439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Monolithic / N-Tier</a:t>
            </a:r>
            <a:r>
              <a:rPr lang="en-US" sz="1200" kern="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a:gradFill>
                  <a:gsLst>
                    <a:gs pos="0">
                      <a:srgbClr val="FFFFFF"/>
                    </a:gs>
                    <a:gs pos="100000">
                      <a:srgbClr val="FFFFFF"/>
                    </a:gs>
                  </a:gsLst>
                  <a:lin ang="5400000" scaled="0"/>
                </a:gradFill>
                <a:latin typeface="Segoe UI"/>
                <a:cs typeface="Segoe UI Light" pitchFamily="34" charset="0"/>
              </a:rPr>
              <a:t>architectures</a:t>
            </a:r>
          </a:p>
        </p:txBody>
      </p:sp>
      <p:pic>
        <p:nvPicPr>
          <p:cNvPr id="27" name="Picture 26">
            <a:extLst>
              <a:ext uri="{FF2B5EF4-FFF2-40B4-BE49-F238E27FC236}">
                <a16:creationId xmlns:a16="http://schemas.microsoft.com/office/drawing/2014/main" id="{2347F906-709A-3E45-A13F-8CF5A0260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851" y="2387257"/>
            <a:ext cx="400807" cy="400807"/>
          </a:xfrm>
          <a:prstGeom prst="rect">
            <a:avLst/>
          </a:prstGeom>
        </p:spPr>
      </p:pic>
      <p:pic>
        <p:nvPicPr>
          <p:cNvPr id="28" name="Picture 8" descr="Image result for .NET">
            <a:extLst>
              <a:ext uri="{FF2B5EF4-FFF2-40B4-BE49-F238E27FC236}">
                <a16:creationId xmlns:a16="http://schemas.microsoft.com/office/drawing/2014/main" id="{F5CD138F-256D-704B-AD86-D2FEA3C336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4152" y="2396184"/>
            <a:ext cx="402930" cy="402930"/>
          </a:xfrm>
          <a:prstGeom prst="rect">
            <a:avLst/>
          </a:prstGeom>
          <a:noFill/>
          <a:extLst>
            <a:ext uri="{909E8E84-426E-40DD-AFC4-6F175D3DCCD1}">
              <a14:hiddenFill xmlns:a14="http://schemas.microsoft.com/office/drawing/2010/main">
                <a:solidFill>
                  <a:srgbClr val="FFFFFF"/>
                </a:solidFill>
              </a14:hiddenFill>
            </a:ext>
          </a:extLst>
        </p:spPr>
      </p:pic>
      <p:sp>
        <p:nvSpPr>
          <p:cNvPr id="29" name="Flowchart: Magnetic Disk 1">
            <a:extLst>
              <a:ext uri="{FF2B5EF4-FFF2-40B4-BE49-F238E27FC236}">
                <a16:creationId xmlns:a16="http://schemas.microsoft.com/office/drawing/2014/main" id="{15CE4289-F0A2-D440-B123-743F47BAEBB0}"/>
              </a:ext>
            </a:extLst>
          </p:cNvPr>
          <p:cNvSpPr/>
          <p:nvPr/>
        </p:nvSpPr>
        <p:spPr>
          <a:xfrm>
            <a:off x="1360171" y="2982952"/>
            <a:ext cx="536581" cy="472921"/>
          </a:xfrm>
          <a:prstGeom prst="flowChartMagneticDisk">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588" b="1">
                <a:solidFill>
                  <a:prstClr val="white"/>
                </a:solidFill>
                <a:cs typeface="Segoe UI" panose="020B0502040204020203" pitchFamily="34" charset="0"/>
              </a:rPr>
              <a:t>Relational Database</a:t>
            </a:r>
          </a:p>
        </p:txBody>
      </p:sp>
      <p:sp>
        <p:nvSpPr>
          <p:cNvPr id="30" name="Rectangle 29">
            <a:extLst>
              <a:ext uri="{FF2B5EF4-FFF2-40B4-BE49-F238E27FC236}">
                <a16:creationId xmlns:a16="http://schemas.microsoft.com/office/drawing/2014/main" id="{26C4ABC9-3574-5548-B9F1-BA37BBDE8257}"/>
              </a:ext>
            </a:extLst>
          </p:cNvPr>
          <p:cNvSpPr/>
          <p:nvPr/>
        </p:nvSpPr>
        <p:spPr>
          <a:xfrm>
            <a:off x="3792841" y="3844923"/>
            <a:ext cx="622316" cy="271554"/>
          </a:xfrm>
          <a:prstGeom prst="rect">
            <a:avLst/>
          </a:prstGeom>
        </p:spPr>
        <p:txBody>
          <a:bodyPr wrap="square">
            <a:spAutoFit/>
          </a:bodyPr>
          <a:lstStyle/>
          <a:p>
            <a:pPr algn="ctr" defTabSz="914225">
              <a:defRPr/>
            </a:pPr>
            <a:r>
              <a:rPr lang="en-US" sz="1176">
                <a:latin typeface="Segoe UI" panose="020B0502040204020203" pitchFamily="34" charset="0"/>
                <a:cs typeface="Segoe UI" panose="020B0502040204020203" pitchFamily="34" charset="0"/>
              </a:rPr>
              <a:t>VMs </a:t>
            </a:r>
          </a:p>
        </p:txBody>
      </p:sp>
      <p:sp>
        <p:nvSpPr>
          <p:cNvPr id="31" name="Rectangle 30">
            <a:extLst>
              <a:ext uri="{FF2B5EF4-FFF2-40B4-BE49-F238E27FC236}">
                <a16:creationId xmlns:a16="http://schemas.microsoft.com/office/drawing/2014/main" id="{6BD5EC5C-69AB-A740-AF4F-3AABE3FF0B09}"/>
              </a:ext>
            </a:extLst>
          </p:cNvPr>
          <p:cNvSpPr/>
          <p:nvPr/>
        </p:nvSpPr>
        <p:spPr>
          <a:xfrm>
            <a:off x="6150863" y="2895087"/>
            <a:ext cx="1196161" cy="246221"/>
          </a:xfrm>
          <a:prstGeom prst="rect">
            <a:avLst/>
          </a:prstGeom>
        </p:spPr>
        <p:txBody>
          <a:bodyPr wrap="none">
            <a:spAutoFit/>
          </a:bodyPr>
          <a:lstStyle/>
          <a:p>
            <a:pPr defTabSz="914225">
              <a:defRPr/>
            </a:pPr>
            <a:r>
              <a:rPr lang="en-US" sz="1000">
                <a:solidFill>
                  <a:prstClr val="black"/>
                </a:solidFill>
                <a:latin typeface="Segoe UI" panose="020B0502040204020203" pitchFamily="34" charset="0"/>
                <a:cs typeface="Segoe UI" panose="020B0502040204020203" pitchFamily="34" charset="0"/>
              </a:rPr>
              <a:t>Managed services</a:t>
            </a:r>
          </a:p>
        </p:txBody>
      </p:sp>
      <p:pic>
        <p:nvPicPr>
          <p:cNvPr id="32" name="Picture 4" descr="Image result for Windows Server logo">
            <a:extLst>
              <a:ext uri="{FF2B5EF4-FFF2-40B4-BE49-F238E27FC236}">
                <a16:creationId xmlns:a16="http://schemas.microsoft.com/office/drawing/2014/main" id="{5878742D-59C3-334F-ABB4-7A27B15DC9E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919" t="-3146" r="39847" b="30280"/>
          <a:stretch/>
        </p:blipFill>
        <p:spPr bwMode="auto">
          <a:xfrm>
            <a:off x="1372651" y="3595762"/>
            <a:ext cx="421817" cy="3557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Image result for server icon">
            <a:extLst>
              <a:ext uri="{FF2B5EF4-FFF2-40B4-BE49-F238E27FC236}">
                <a16:creationId xmlns:a16="http://schemas.microsoft.com/office/drawing/2014/main" id="{D0BB5FCC-205A-4645-AFC2-628F34CDC307}"/>
              </a:ext>
            </a:extLst>
          </p:cNvPr>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1451920" y="4557199"/>
            <a:ext cx="353080" cy="353080"/>
          </a:xfrm>
          <a:prstGeom prst="rect">
            <a:avLst/>
          </a:prstGeom>
          <a:solidFill>
            <a:schemeClr val="bg1"/>
          </a:solidFill>
          <a:ln>
            <a:noFill/>
          </a:ln>
          <a:extLst/>
        </p:spPr>
      </p:pic>
      <p:sp>
        <p:nvSpPr>
          <p:cNvPr id="34" name="Rectangle 33">
            <a:extLst>
              <a:ext uri="{FF2B5EF4-FFF2-40B4-BE49-F238E27FC236}">
                <a16:creationId xmlns:a16="http://schemas.microsoft.com/office/drawing/2014/main" id="{6A22FFDB-D11A-494D-87CE-764A5F4DFEC5}"/>
              </a:ext>
            </a:extLst>
          </p:cNvPr>
          <p:cNvSpPr/>
          <p:nvPr/>
        </p:nvSpPr>
        <p:spPr>
          <a:xfrm>
            <a:off x="1137781" y="4888746"/>
            <a:ext cx="981359" cy="261610"/>
          </a:xfrm>
          <a:prstGeom prst="rect">
            <a:avLst/>
          </a:prstGeom>
        </p:spPr>
        <p:txBody>
          <a:bodyPr wrap="none">
            <a:spAutoFit/>
          </a:bodyPr>
          <a:lstStyle/>
          <a:p>
            <a:pPr algn="ctr" defTabSz="914225">
              <a:defRPr/>
            </a:pPr>
            <a:r>
              <a:rPr lang="en-US" sz="1100">
                <a:solidFill>
                  <a:prstClr val="black"/>
                </a:solidFill>
                <a:latin typeface="Segoe UI" panose="020B0502040204020203" pitchFamily="34" charset="0"/>
                <a:cs typeface="Segoe UI" panose="020B0502040204020203" pitchFamily="34" charset="0"/>
              </a:rPr>
              <a:t>On-premises</a:t>
            </a:r>
          </a:p>
        </p:txBody>
      </p:sp>
      <p:pic>
        <p:nvPicPr>
          <p:cNvPr id="35" name="Picture 8" descr="Image result for &quot;Azure SQL Database&quot; icon">
            <a:extLst>
              <a:ext uri="{FF2B5EF4-FFF2-40B4-BE49-F238E27FC236}">
                <a16:creationId xmlns:a16="http://schemas.microsoft.com/office/drawing/2014/main" id="{10371CB0-C9B0-4A45-9003-84151FBE7EC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99721" y="3346290"/>
            <a:ext cx="424505" cy="424505"/>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Chevron 57">
            <a:extLst>
              <a:ext uri="{FF2B5EF4-FFF2-40B4-BE49-F238E27FC236}">
                <a16:creationId xmlns:a16="http://schemas.microsoft.com/office/drawing/2014/main" id="{D854AB4E-1A78-4E4B-B3CC-17D83BA3A9E8}"/>
              </a:ext>
            </a:extLst>
          </p:cNvPr>
          <p:cNvSpPr/>
          <p:nvPr/>
        </p:nvSpPr>
        <p:spPr>
          <a:xfrm>
            <a:off x="2724538" y="5659981"/>
            <a:ext cx="2511573" cy="29461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b="1">
                <a:solidFill>
                  <a:prstClr val="white"/>
                </a:solidFill>
                <a:latin typeface="Segoe UI" panose="020B0502040204020203" pitchFamily="34" charset="0"/>
                <a:cs typeface="Segoe UI" panose="020B0502040204020203" pitchFamily="34" charset="0"/>
              </a:rPr>
              <a:t>Migrate / Rehost</a:t>
            </a:r>
            <a:endParaRPr lang="en-US" sz="1200">
              <a:solidFill>
                <a:prstClr val="white"/>
              </a:solidFill>
              <a:latin typeface="Segoe UI" panose="020B0502040204020203" pitchFamily="34" charset="0"/>
              <a:cs typeface="Segoe UI" panose="020B0502040204020203" pitchFamily="34" charset="0"/>
            </a:endParaRPr>
          </a:p>
        </p:txBody>
      </p:sp>
      <p:sp>
        <p:nvSpPr>
          <p:cNvPr id="37" name="Arrow: Chevron 64">
            <a:extLst>
              <a:ext uri="{FF2B5EF4-FFF2-40B4-BE49-F238E27FC236}">
                <a16:creationId xmlns:a16="http://schemas.microsoft.com/office/drawing/2014/main" id="{42A9C5C9-2D68-524E-95BC-B92DD4B7DC3C}"/>
              </a:ext>
            </a:extLst>
          </p:cNvPr>
          <p:cNvSpPr/>
          <p:nvPr/>
        </p:nvSpPr>
        <p:spPr>
          <a:xfrm>
            <a:off x="7861779" y="5998725"/>
            <a:ext cx="3900685" cy="29461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200">
              <a:solidFill>
                <a:prstClr val="white"/>
              </a:solidFill>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736EB117-3C70-1B4C-80D7-863EAA00B805}"/>
              </a:ext>
            </a:extLst>
          </p:cNvPr>
          <p:cNvSpPr/>
          <p:nvPr/>
        </p:nvSpPr>
        <p:spPr>
          <a:xfrm>
            <a:off x="8740924" y="5992295"/>
            <a:ext cx="2591094" cy="276999"/>
          </a:xfrm>
          <a:prstGeom prst="rect">
            <a:avLst/>
          </a:prstGeom>
        </p:spPr>
        <p:txBody>
          <a:bodyPr wrap="none" anchor="t">
            <a:spAutoFit/>
          </a:bodyPr>
          <a:lstStyle/>
          <a:p>
            <a:pPr algn="ctr" defTabSz="914225">
              <a:defRPr/>
            </a:pPr>
            <a:r>
              <a:rPr lang="en-US" sz="1200">
                <a:solidFill>
                  <a:prstClr val="white"/>
                </a:solidFill>
                <a:latin typeface="Segoe UI" panose="020B0502040204020203" pitchFamily="34" charset="0"/>
                <a:cs typeface="Segoe UI" panose="020B0502040204020203" pitchFamily="34" charset="0"/>
              </a:rPr>
              <a:t>Architected for the cloud, new code</a:t>
            </a:r>
          </a:p>
        </p:txBody>
      </p:sp>
      <p:pic>
        <p:nvPicPr>
          <p:cNvPr id="39" name="Picture 2" descr="Image result for Azure VM icon">
            <a:extLst>
              <a:ext uri="{FF2B5EF4-FFF2-40B4-BE49-F238E27FC236}">
                <a16:creationId xmlns:a16="http://schemas.microsoft.com/office/drawing/2014/main" id="{207B1AB4-048B-2F45-9627-3BBE5CB1FC3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381" r="26646" b="51769"/>
          <a:stretch/>
        </p:blipFill>
        <p:spPr bwMode="auto">
          <a:xfrm>
            <a:off x="3276841" y="3764922"/>
            <a:ext cx="476575" cy="44254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07FEAF97-0ADD-9E43-B39A-55B79C2F01D5}"/>
              </a:ext>
            </a:extLst>
          </p:cNvPr>
          <p:cNvCxnSpPr>
            <a:cxnSpLocks/>
          </p:cNvCxnSpPr>
          <p:nvPr/>
        </p:nvCxnSpPr>
        <p:spPr>
          <a:xfrm>
            <a:off x="644376" y="4141832"/>
            <a:ext cx="200886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F78C9D1-F44D-A247-9E8C-05E8902DADFB}"/>
              </a:ext>
            </a:extLst>
          </p:cNvPr>
          <p:cNvSpPr/>
          <p:nvPr/>
        </p:nvSpPr>
        <p:spPr>
          <a:xfrm>
            <a:off x="3827641" y="4865515"/>
            <a:ext cx="543740" cy="261610"/>
          </a:xfrm>
          <a:prstGeom prst="rect">
            <a:avLst/>
          </a:prstGeom>
        </p:spPr>
        <p:txBody>
          <a:bodyPr wrap="none">
            <a:spAutoFit/>
          </a:bodyPr>
          <a:lstStyle/>
          <a:p>
            <a:pPr algn="ctr" defTabSz="914225">
              <a:defRPr/>
            </a:pPr>
            <a:r>
              <a:rPr lang="en-US" sz="1100">
                <a:solidFill>
                  <a:prstClr val="black"/>
                </a:solidFill>
                <a:latin typeface="Segoe UI" panose="020B0502040204020203" pitchFamily="34" charset="0"/>
                <a:cs typeface="Segoe UI" panose="020B0502040204020203" pitchFamily="34" charset="0"/>
              </a:rPr>
              <a:t>Azure</a:t>
            </a:r>
          </a:p>
        </p:txBody>
      </p:sp>
      <p:sp>
        <p:nvSpPr>
          <p:cNvPr id="42" name="Rectangle 41">
            <a:extLst>
              <a:ext uri="{FF2B5EF4-FFF2-40B4-BE49-F238E27FC236}">
                <a16:creationId xmlns:a16="http://schemas.microsoft.com/office/drawing/2014/main" id="{1E4CD05F-BBD1-8244-80B4-D5B23A2FD42A}"/>
              </a:ext>
            </a:extLst>
          </p:cNvPr>
          <p:cNvSpPr/>
          <p:nvPr/>
        </p:nvSpPr>
        <p:spPr>
          <a:xfrm>
            <a:off x="8815112" y="3928129"/>
            <a:ext cx="2279791" cy="553998"/>
          </a:xfrm>
          <a:prstGeom prst="rect">
            <a:avLst/>
          </a:prstGeom>
        </p:spPr>
        <p:txBody>
          <a:bodyPr wrap="none">
            <a:spAutoFit/>
          </a:bodyPr>
          <a:lstStyle/>
          <a:p>
            <a:pPr algn="ctr" defTabSz="914225">
              <a:defRPr/>
            </a:pPr>
            <a:r>
              <a:rPr lang="en-US" sz="1000">
                <a:solidFill>
                  <a:prstClr val="black"/>
                </a:solidFill>
                <a:latin typeface="Segoe UI" panose="020B0502040204020203" pitchFamily="34" charset="0"/>
                <a:cs typeface="Segoe UI" panose="020B0502040204020203" pitchFamily="34" charset="0"/>
              </a:rPr>
              <a:t>PaaS for containerized microservices </a:t>
            </a:r>
          </a:p>
          <a:p>
            <a:pPr algn="ctr" defTabSz="914225">
              <a:defRPr/>
            </a:pPr>
            <a:r>
              <a:rPr lang="en-US" sz="1000">
                <a:solidFill>
                  <a:prstClr val="black"/>
                </a:solidFill>
                <a:latin typeface="Segoe UI" panose="020B0502040204020203" pitchFamily="34" charset="0"/>
                <a:cs typeface="Segoe UI" panose="020B0502040204020203" pitchFamily="34" charset="0"/>
              </a:rPr>
              <a:t>+ Serverless computing</a:t>
            </a:r>
          </a:p>
          <a:p>
            <a:pPr algn="ctr" defTabSz="914225">
              <a:defRPr/>
            </a:pPr>
            <a:r>
              <a:rPr lang="en-US" sz="1000">
                <a:solidFill>
                  <a:prstClr val="black"/>
                </a:solidFill>
                <a:latin typeface="Segoe UI" panose="020B0502040204020203" pitchFamily="34" charset="0"/>
                <a:cs typeface="Segoe UI" panose="020B0502040204020203" pitchFamily="34" charset="0"/>
              </a:rPr>
              <a:t>+ Managed services</a:t>
            </a:r>
          </a:p>
        </p:txBody>
      </p:sp>
      <p:pic>
        <p:nvPicPr>
          <p:cNvPr id="43" name="Picture 8" descr="Image result for &quot;Azure SQL Database&quot; icon">
            <a:extLst>
              <a:ext uri="{FF2B5EF4-FFF2-40B4-BE49-F238E27FC236}">
                <a16:creationId xmlns:a16="http://schemas.microsoft.com/office/drawing/2014/main" id="{C8255AE4-D129-EC42-8D69-D5B0BE9E7E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23329" y="3085096"/>
            <a:ext cx="362944" cy="36294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Docker logo">
            <a:extLst>
              <a:ext uri="{FF2B5EF4-FFF2-40B4-BE49-F238E27FC236}">
                <a16:creationId xmlns:a16="http://schemas.microsoft.com/office/drawing/2014/main" id="{0FB0DB7D-90AE-8744-BC7E-50F4387527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75295" y="2270399"/>
            <a:ext cx="372981" cy="37298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Image result for &quot;Azure Container Service&quot; icon">
            <a:extLst>
              <a:ext uri="{FF2B5EF4-FFF2-40B4-BE49-F238E27FC236}">
                <a16:creationId xmlns:a16="http://schemas.microsoft.com/office/drawing/2014/main" id="{BA0A0FAD-3D76-8547-83EB-5DEFBE5A4EAE}"/>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04202" y="2257773"/>
            <a:ext cx="390726" cy="39072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0" descr="Image result for &quot;Kubernetes&quot; icon">
            <a:extLst>
              <a:ext uri="{FF2B5EF4-FFF2-40B4-BE49-F238E27FC236}">
                <a16:creationId xmlns:a16="http://schemas.microsoft.com/office/drawing/2014/main" id="{AEB7C8A7-2410-8D49-BF5A-12C7F33A9E4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228252" y="2320298"/>
            <a:ext cx="296137" cy="28825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Azure logo">
            <a:extLst>
              <a:ext uri="{FF2B5EF4-FFF2-40B4-BE49-F238E27FC236}">
                <a16:creationId xmlns:a16="http://schemas.microsoft.com/office/drawing/2014/main" id="{3EE973B3-2216-B64A-BB3E-7522DC6094BB}"/>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0232" y="4600170"/>
            <a:ext cx="412708" cy="30774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C6B14DC-831E-ED45-B4F9-41AD474DFFAE}"/>
              </a:ext>
            </a:extLst>
          </p:cNvPr>
          <p:cNvSpPr/>
          <p:nvPr/>
        </p:nvSpPr>
        <p:spPr>
          <a:xfrm>
            <a:off x="5507973" y="4215996"/>
            <a:ext cx="2371065" cy="246221"/>
          </a:xfrm>
          <a:prstGeom prst="rect">
            <a:avLst/>
          </a:prstGeom>
        </p:spPr>
        <p:txBody>
          <a:bodyPr wrap="square">
            <a:spAutoFit/>
          </a:bodyPr>
          <a:lstStyle/>
          <a:p>
            <a:pPr algn="ctr" defTabSz="914225">
              <a:spcBef>
                <a:spcPts val="600"/>
              </a:spcBef>
              <a:defRPr/>
            </a:pPr>
            <a:r>
              <a:rPr lang="en-US" sz="1000">
                <a:solidFill>
                  <a:prstClr val="black"/>
                </a:solidFill>
                <a:latin typeface="Segoe UI" panose="020B0502040204020203" pitchFamily="34" charset="0"/>
                <a:cs typeface="Segoe UI" panose="020B0502040204020203" pitchFamily="34" charset="0"/>
              </a:rPr>
              <a:t>And Windows Containers</a:t>
            </a:r>
          </a:p>
        </p:txBody>
      </p:sp>
      <p:sp>
        <p:nvSpPr>
          <p:cNvPr id="49" name="Rectangle 48">
            <a:extLst>
              <a:ext uri="{FF2B5EF4-FFF2-40B4-BE49-F238E27FC236}">
                <a16:creationId xmlns:a16="http://schemas.microsoft.com/office/drawing/2014/main" id="{D7AF34C5-FEDC-F244-914E-547CCDC38423}"/>
              </a:ext>
            </a:extLst>
          </p:cNvPr>
          <p:cNvSpPr/>
          <p:nvPr/>
        </p:nvSpPr>
        <p:spPr>
          <a:xfrm>
            <a:off x="3084809" y="3029332"/>
            <a:ext cx="2096533" cy="400110"/>
          </a:xfrm>
          <a:prstGeom prst="rect">
            <a:avLst/>
          </a:prstGeom>
        </p:spPr>
        <p:txBody>
          <a:bodyPr wrap="square">
            <a:spAutoFit/>
          </a:bodyPr>
          <a:lstStyle/>
          <a:p>
            <a:pPr algn="ctr" defTabSz="914225">
              <a:defRPr/>
            </a:pPr>
            <a:r>
              <a:rPr lang="en-US" sz="1000">
                <a:solidFill>
                  <a:prstClr val="black"/>
                </a:solidFill>
                <a:latin typeface="Segoe UI" panose="020B0502040204020203" pitchFamily="34" charset="0"/>
                <a:cs typeface="Segoe UI" panose="020B0502040204020203" pitchFamily="34" charset="0"/>
              </a:rPr>
              <a:t>IaaS </a:t>
            </a:r>
          </a:p>
          <a:p>
            <a:pPr algn="ctr" defTabSz="914225">
              <a:defRPr/>
            </a:pPr>
            <a:r>
              <a:rPr lang="en-US" sz="1000">
                <a:solidFill>
                  <a:prstClr val="black"/>
                </a:solidFill>
                <a:latin typeface="Segoe UI" panose="020B0502040204020203" pitchFamily="34" charset="0"/>
                <a:cs typeface="Segoe UI" panose="020B0502040204020203" pitchFamily="34" charset="0"/>
              </a:rPr>
              <a:t>(Infrastructure as a Service) </a:t>
            </a:r>
          </a:p>
        </p:txBody>
      </p:sp>
      <p:sp>
        <p:nvSpPr>
          <p:cNvPr id="50" name="Arrow: Chevron 88">
            <a:extLst>
              <a:ext uri="{FF2B5EF4-FFF2-40B4-BE49-F238E27FC236}">
                <a16:creationId xmlns:a16="http://schemas.microsoft.com/office/drawing/2014/main" id="{426230FA-5B4F-9D42-B62C-78101700F93B}"/>
              </a:ext>
            </a:extLst>
          </p:cNvPr>
          <p:cNvSpPr/>
          <p:nvPr/>
        </p:nvSpPr>
        <p:spPr>
          <a:xfrm>
            <a:off x="5168891" y="5652356"/>
            <a:ext cx="6608965" cy="302236"/>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b="1">
                <a:solidFill>
                  <a:prstClr val="white"/>
                </a:solidFill>
                <a:latin typeface="Segoe UI" panose="020B0502040204020203" pitchFamily="34" charset="0"/>
                <a:cs typeface="Segoe UI" panose="020B0502040204020203" pitchFamily="34" charset="0"/>
              </a:rPr>
              <a:t>Modernize</a:t>
            </a:r>
            <a:endParaRPr lang="en-US" sz="1200">
              <a:solidFill>
                <a:prstClr val="white"/>
              </a:solidFill>
              <a:latin typeface="Segoe UI" panose="020B0502040204020203" pitchFamily="34" charset="0"/>
              <a:cs typeface="Segoe UI" panose="020B0502040204020203" pitchFamily="34" charset="0"/>
            </a:endParaRPr>
          </a:p>
        </p:txBody>
      </p:sp>
      <p:pic>
        <p:nvPicPr>
          <p:cNvPr id="51" name="Picture 6" descr="Image result for VSTS icon">
            <a:extLst>
              <a:ext uri="{FF2B5EF4-FFF2-40B4-BE49-F238E27FC236}">
                <a16:creationId xmlns:a16="http://schemas.microsoft.com/office/drawing/2014/main" id="{2C696895-7FB4-3544-96FC-C29D88AD7C57}"/>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1814" y="3483741"/>
            <a:ext cx="359047" cy="3590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VSTS icon">
            <a:extLst>
              <a:ext uri="{FF2B5EF4-FFF2-40B4-BE49-F238E27FC236}">
                <a16:creationId xmlns:a16="http://schemas.microsoft.com/office/drawing/2014/main" id="{CBC25124-B109-2041-AF38-1262A64249B5}"/>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6440" y="3775461"/>
            <a:ext cx="457190" cy="45719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Image result for Azure App Service icon">
            <a:extLst>
              <a:ext uri="{FF2B5EF4-FFF2-40B4-BE49-F238E27FC236}">
                <a16:creationId xmlns:a16="http://schemas.microsoft.com/office/drawing/2014/main" id="{47A62C83-B81F-D547-A648-49C2CFB5089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02053" y="3834327"/>
            <a:ext cx="328124" cy="328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a:extLst>
              <a:ext uri="{FF2B5EF4-FFF2-40B4-BE49-F238E27FC236}">
                <a16:creationId xmlns:a16="http://schemas.microsoft.com/office/drawing/2014/main" id="{2DDEA618-8580-2C47-B7CE-1BEFFEB4C36A}"/>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376455" y="3841481"/>
            <a:ext cx="323349" cy="323349"/>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Chevron 106">
            <a:extLst>
              <a:ext uri="{FF2B5EF4-FFF2-40B4-BE49-F238E27FC236}">
                <a16:creationId xmlns:a16="http://schemas.microsoft.com/office/drawing/2014/main" id="{AF372DD9-C4C9-5B44-AE68-E01266FB4410}"/>
              </a:ext>
            </a:extLst>
          </p:cNvPr>
          <p:cNvSpPr/>
          <p:nvPr/>
        </p:nvSpPr>
        <p:spPr>
          <a:xfrm>
            <a:off x="5168891" y="5998725"/>
            <a:ext cx="2735523" cy="29461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prstClr val="white"/>
                </a:solidFill>
                <a:latin typeface="Segoe UI" panose="020B0502040204020203" pitchFamily="34" charset="0"/>
                <a:cs typeface="Segoe UI" panose="020B0502040204020203" pitchFamily="34" charset="0"/>
              </a:rPr>
              <a:t>Minimal code changes</a:t>
            </a:r>
          </a:p>
        </p:txBody>
      </p:sp>
      <p:sp>
        <p:nvSpPr>
          <p:cNvPr id="56" name="Rectangle 55">
            <a:extLst>
              <a:ext uri="{FF2B5EF4-FFF2-40B4-BE49-F238E27FC236}">
                <a16:creationId xmlns:a16="http://schemas.microsoft.com/office/drawing/2014/main" id="{D5150FEF-126C-CA47-83B5-EA1A60624FA3}"/>
              </a:ext>
            </a:extLst>
          </p:cNvPr>
          <p:cNvSpPr/>
          <p:nvPr/>
        </p:nvSpPr>
        <p:spPr>
          <a:xfrm>
            <a:off x="2724539" y="5344811"/>
            <a:ext cx="9037927" cy="246460"/>
          </a:xfrm>
          <a:prstGeom prst="rect">
            <a:avLst/>
          </a:prstGeom>
          <a:solidFill>
            <a:schemeClr val="accent1"/>
          </a:solidFill>
          <a:ln w="10795" cap="flat" cmpd="sng" algn="ctr">
            <a:noFill/>
            <a:prstDash val="solid"/>
          </a:ln>
          <a:effectLst/>
        </p:spPr>
        <p:txBody>
          <a:bodyPr rtlCol="0" anchor="ctr"/>
          <a:lstStyle/>
          <a:p>
            <a:pPr algn="ctr" defTabSz="896386">
              <a:defRPr/>
            </a:pPr>
            <a:endParaRPr lang="en-US" kern="0">
              <a:solidFill>
                <a:srgbClr val="FFFFFF"/>
              </a:solidFill>
              <a:latin typeface="Segoe UI"/>
              <a:ea typeface=""/>
              <a:cs typeface=""/>
            </a:endParaRPr>
          </a:p>
        </p:txBody>
      </p:sp>
      <p:sp>
        <p:nvSpPr>
          <p:cNvPr id="57" name="Rectangle 56">
            <a:extLst>
              <a:ext uri="{FF2B5EF4-FFF2-40B4-BE49-F238E27FC236}">
                <a16:creationId xmlns:a16="http://schemas.microsoft.com/office/drawing/2014/main" id="{ADA78979-36E2-4746-83DF-4211F552D6E8}"/>
              </a:ext>
            </a:extLst>
          </p:cNvPr>
          <p:cNvSpPr/>
          <p:nvPr/>
        </p:nvSpPr>
        <p:spPr>
          <a:xfrm>
            <a:off x="2653644" y="5320797"/>
            <a:ext cx="9113652" cy="280846"/>
          </a:xfrm>
          <a:prstGeom prst="rect">
            <a:avLst/>
          </a:prstGeom>
        </p:spPr>
        <p:txBody>
          <a:bodyPr wrap="square" anchor="t">
            <a:spAutoFit/>
          </a:bodyPr>
          <a:lstStyle/>
          <a:p>
            <a:pPr algn="ctr" defTabSz="914225">
              <a:defRPr/>
            </a:pPr>
            <a:r>
              <a:rPr lang="en-US" sz="1200" b="1">
                <a:solidFill>
                  <a:prstClr val="white"/>
                </a:solidFill>
                <a:latin typeface="Segoe UI" panose="020B0502040204020203" pitchFamily="34" charset="0"/>
                <a:cs typeface="Segoe UI" panose="020B0502040204020203" pitchFamily="34" charset="0"/>
              </a:rPr>
              <a:t>Base Cloud Environment and cross-cutting concerns</a:t>
            </a:r>
            <a:r>
              <a:rPr lang="en-US" sz="1200">
                <a:solidFill>
                  <a:prstClr val="white"/>
                </a:solidFill>
                <a:latin typeface="Segoe UI" panose="020B0502040204020203" pitchFamily="34" charset="0"/>
                <a:cs typeface="Segoe UI" panose="020B0502040204020203" pitchFamily="34" charset="0"/>
              </a:rPr>
              <a:t>: </a:t>
            </a:r>
            <a:r>
              <a:rPr lang="en-US" sz="1200">
                <a:solidFill>
                  <a:prstClr val="white"/>
                </a:solidFill>
                <a:latin typeface="Segoe UI Light" panose="020B0502040204020203" pitchFamily="34" charset="0"/>
                <a:cs typeface="Segoe UI Light" panose="020B0502040204020203" pitchFamily="34" charset="0"/>
              </a:rPr>
              <a:t>Network, Hybrid-cloud, Identity/</a:t>
            </a:r>
            <a:r>
              <a:rPr lang="en-US" sz="1200" err="1">
                <a:solidFill>
                  <a:prstClr val="white"/>
                </a:solidFill>
                <a:latin typeface="Segoe UI Light" panose="020B0502040204020203" pitchFamily="34" charset="0"/>
                <a:cs typeface="Segoe UI Light" panose="020B0502040204020203" pitchFamily="34" charset="0"/>
              </a:rPr>
              <a:t>Auth</a:t>
            </a:r>
            <a:r>
              <a:rPr lang="en-US" sz="1200">
                <a:solidFill>
                  <a:prstClr val="white"/>
                </a:solidFill>
                <a:latin typeface="Segoe UI Light" panose="020B0502040204020203" pitchFamily="34" charset="0"/>
                <a:cs typeface="Segoe UI Light" panose="020B0502040204020203" pitchFamily="34" charset="0"/>
              </a:rPr>
              <a:t>, Cost control and Operations model</a:t>
            </a:r>
          </a:p>
        </p:txBody>
      </p:sp>
      <p:cxnSp>
        <p:nvCxnSpPr>
          <p:cNvPr id="58" name="Straight Connector 57">
            <a:extLst>
              <a:ext uri="{FF2B5EF4-FFF2-40B4-BE49-F238E27FC236}">
                <a16:creationId xmlns:a16="http://schemas.microsoft.com/office/drawing/2014/main" id="{78FFBDBF-B689-794D-B6B4-E0338ED70968}"/>
              </a:ext>
            </a:extLst>
          </p:cNvPr>
          <p:cNvCxnSpPr>
            <a:cxnSpLocks/>
          </p:cNvCxnSpPr>
          <p:nvPr/>
        </p:nvCxnSpPr>
        <p:spPr>
          <a:xfrm>
            <a:off x="3160030" y="2955473"/>
            <a:ext cx="200886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533A4C-4CC1-044C-B354-EC41078D0CE5}"/>
              </a:ext>
            </a:extLst>
          </p:cNvPr>
          <p:cNvCxnSpPr>
            <a:cxnSpLocks/>
          </p:cNvCxnSpPr>
          <p:nvPr/>
        </p:nvCxnSpPr>
        <p:spPr>
          <a:xfrm>
            <a:off x="5729781" y="2888089"/>
            <a:ext cx="200886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E6F37832-AB17-9247-87BF-F2725AAA2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443" y="2340640"/>
            <a:ext cx="400807" cy="400807"/>
          </a:xfrm>
          <a:prstGeom prst="rect">
            <a:avLst/>
          </a:prstGeom>
        </p:spPr>
      </p:pic>
      <p:pic>
        <p:nvPicPr>
          <p:cNvPr id="61" name="Picture 8" descr="Image result for .NET">
            <a:extLst>
              <a:ext uri="{FF2B5EF4-FFF2-40B4-BE49-F238E27FC236}">
                <a16:creationId xmlns:a16="http://schemas.microsoft.com/office/drawing/2014/main" id="{51D2DDE7-488D-D146-8233-FB50167BC7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744" y="2349566"/>
            <a:ext cx="402930" cy="40293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658B0CF-BDCA-1342-858E-DD6D9A8A0D79}"/>
              </a:ext>
            </a:extLst>
          </p:cNvPr>
          <p:cNvSpPr/>
          <p:nvPr/>
        </p:nvSpPr>
        <p:spPr>
          <a:xfrm>
            <a:off x="6477074" y="4865515"/>
            <a:ext cx="543740" cy="261610"/>
          </a:xfrm>
          <a:prstGeom prst="rect">
            <a:avLst/>
          </a:prstGeom>
        </p:spPr>
        <p:txBody>
          <a:bodyPr wrap="none">
            <a:spAutoFit/>
          </a:bodyPr>
          <a:lstStyle/>
          <a:p>
            <a:pPr algn="ctr" defTabSz="914225">
              <a:defRPr/>
            </a:pPr>
            <a:r>
              <a:rPr lang="en-US" sz="1100">
                <a:solidFill>
                  <a:prstClr val="black"/>
                </a:solidFill>
                <a:latin typeface="Segoe UI" panose="020B0502040204020203" pitchFamily="34" charset="0"/>
                <a:cs typeface="Segoe UI" panose="020B0502040204020203" pitchFamily="34" charset="0"/>
              </a:rPr>
              <a:t>Azure</a:t>
            </a:r>
          </a:p>
        </p:txBody>
      </p:sp>
      <p:pic>
        <p:nvPicPr>
          <p:cNvPr id="63" name="Picture 4" descr="Image result for Azure logo">
            <a:extLst>
              <a:ext uri="{FF2B5EF4-FFF2-40B4-BE49-F238E27FC236}">
                <a16:creationId xmlns:a16="http://schemas.microsoft.com/office/drawing/2014/main" id="{3A9C4310-F62F-5447-9F30-B4DAF503B6A0}"/>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665" y="4600170"/>
            <a:ext cx="412708" cy="307742"/>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3788ECDC-0ED1-AD48-8AD9-5DD9B21288DD}"/>
              </a:ext>
            </a:extLst>
          </p:cNvPr>
          <p:cNvSpPr/>
          <p:nvPr/>
        </p:nvSpPr>
        <p:spPr>
          <a:xfrm>
            <a:off x="9671606" y="4918875"/>
            <a:ext cx="543740" cy="261610"/>
          </a:xfrm>
          <a:prstGeom prst="rect">
            <a:avLst/>
          </a:prstGeom>
        </p:spPr>
        <p:txBody>
          <a:bodyPr wrap="none">
            <a:spAutoFit/>
          </a:bodyPr>
          <a:lstStyle/>
          <a:p>
            <a:pPr algn="ctr" defTabSz="914225">
              <a:defRPr/>
            </a:pPr>
            <a:r>
              <a:rPr lang="en-US" sz="1100">
                <a:solidFill>
                  <a:prstClr val="black"/>
                </a:solidFill>
                <a:latin typeface="Segoe UI" panose="020B0502040204020203" pitchFamily="34" charset="0"/>
                <a:cs typeface="Segoe UI" panose="020B0502040204020203" pitchFamily="34" charset="0"/>
              </a:rPr>
              <a:t>Azure</a:t>
            </a:r>
          </a:p>
        </p:txBody>
      </p:sp>
      <p:pic>
        <p:nvPicPr>
          <p:cNvPr id="65" name="Picture 4" descr="Image result for Azure logo">
            <a:extLst>
              <a:ext uri="{FF2B5EF4-FFF2-40B4-BE49-F238E27FC236}">
                <a16:creationId xmlns:a16="http://schemas.microsoft.com/office/drawing/2014/main" id="{9A378302-DF74-5343-94E7-59D29C1C2DA2}"/>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197" y="4653530"/>
            <a:ext cx="412708" cy="307742"/>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a:extLst>
              <a:ext uri="{FF2B5EF4-FFF2-40B4-BE49-F238E27FC236}">
                <a16:creationId xmlns:a16="http://schemas.microsoft.com/office/drawing/2014/main" id="{7F0E2071-4CA1-B649-9153-F643932047E5}"/>
              </a:ext>
            </a:extLst>
          </p:cNvPr>
          <p:cNvCxnSpPr>
            <a:cxnSpLocks/>
          </p:cNvCxnSpPr>
          <p:nvPr/>
        </p:nvCxnSpPr>
        <p:spPr>
          <a:xfrm>
            <a:off x="9931868" y="2270399"/>
            <a:ext cx="0" cy="150323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9A68FB-ED21-FE4A-A256-FD5D459BB520}"/>
              </a:ext>
            </a:extLst>
          </p:cNvPr>
          <p:cNvCxnSpPr>
            <a:cxnSpLocks/>
          </p:cNvCxnSpPr>
          <p:nvPr/>
        </p:nvCxnSpPr>
        <p:spPr>
          <a:xfrm>
            <a:off x="8426118" y="3010188"/>
            <a:ext cx="1437864"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5D4DA40D-8368-7C47-A0C7-5F7206B020E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23329" y="2725804"/>
            <a:ext cx="246558" cy="246558"/>
          </a:xfrm>
          <a:prstGeom prst="rect">
            <a:avLst/>
          </a:prstGeom>
        </p:spPr>
      </p:pic>
      <p:pic>
        <p:nvPicPr>
          <p:cNvPr id="69" name="Graphic 68">
            <a:extLst>
              <a:ext uri="{FF2B5EF4-FFF2-40B4-BE49-F238E27FC236}">
                <a16:creationId xmlns:a16="http://schemas.microsoft.com/office/drawing/2014/main" id="{64203833-EB80-0A4E-B01A-FBFBCF2A180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191704" y="3133443"/>
            <a:ext cx="319157" cy="317851"/>
          </a:xfrm>
          <a:prstGeom prst="rect">
            <a:avLst/>
          </a:prstGeom>
        </p:spPr>
      </p:pic>
      <p:pic>
        <p:nvPicPr>
          <p:cNvPr id="70" name="Graphic 69">
            <a:extLst>
              <a:ext uri="{FF2B5EF4-FFF2-40B4-BE49-F238E27FC236}">
                <a16:creationId xmlns:a16="http://schemas.microsoft.com/office/drawing/2014/main" id="{679AF588-86F1-EB42-8AE8-F68E548976A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10720" y="2761905"/>
            <a:ext cx="279129" cy="257321"/>
          </a:xfrm>
          <a:prstGeom prst="rect">
            <a:avLst/>
          </a:prstGeom>
        </p:spPr>
      </p:pic>
      <p:pic>
        <p:nvPicPr>
          <p:cNvPr id="71" name="Graphic 70">
            <a:extLst>
              <a:ext uri="{FF2B5EF4-FFF2-40B4-BE49-F238E27FC236}">
                <a16:creationId xmlns:a16="http://schemas.microsoft.com/office/drawing/2014/main" id="{109D5037-2706-8E41-9EA9-98316CFD0640}"/>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859551" y="3854710"/>
            <a:ext cx="210556" cy="322852"/>
          </a:xfrm>
          <a:prstGeom prst="rect">
            <a:avLst/>
          </a:prstGeom>
        </p:spPr>
      </p:pic>
      <p:pic>
        <p:nvPicPr>
          <p:cNvPr id="72" name="Graphic 71">
            <a:extLst>
              <a:ext uri="{FF2B5EF4-FFF2-40B4-BE49-F238E27FC236}">
                <a16:creationId xmlns:a16="http://schemas.microsoft.com/office/drawing/2014/main" id="{9CDC5E70-40AB-C240-A851-FBFA43144B18}"/>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70680" y="3517756"/>
            <a:ext cx="210556" cy="322852"/>
          </a:xfrm>
          <a:prstGeom prst="rect">
            <a:avLst/>
          </a:prstGeom>
        </p:spPr>
      </p:pic>
      <p:pic>
        <p:nvPicPr>
          <p:cNvPr id="73" name="Picture 72">
            <a:extLst>
              <a:ext uri="{FF2B5EF4-FFF2-40B4-BE49-F238E27FC236}">
                <a16:creationId xmlns:a16="http://schemas.microsoft.com/office/drawing/2014/main" id="{9AFE267A-4AA4-A94E-8ADF-F9CE19E59115}"/>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400109" y="3764922"/>
            <a:ext cx="467426" cy="467426"/>
          </a:xfrm>
          <a:prstGeom prst="rect">
            <a:avLst/>
          </a:prstGeom>
        </p:spPr>
      </p:pic>
    </p:spTree>
    <p:extLst>
      <p:ext uri="{BB962C8B-B14F-4D97-AF65-F5344CB8AC3E}">
        <p14:creationId xmlns:p14="http://schemas.microsoft.com/office/powerpoint/2010/main" val="180246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t>Azure Services </a:t>
            </a:r>
            <a:r>
              <a:rPr lang="en-US">
                <a:solidFill>
                  <a:schemeClr val="accent1"/>
                </a:solidFill>
              </a:rPr>
              <a:t>Recommendations</a:t>
            </a:r>
            <a:r>
              <a:rPr lang="en-US"/>
              <a:t> for .NET Apps</a:t>
            </a:r>
          </a:p>
        </p:txBody>
      </p:sp>
      <p:graphicFrame>
        <p:nvGraphicFramePr>
          <p:cNvPr id="54" name="Table 53">
            <a:extLst>
              <a:ext uri="{FF2B5EF4-FFF2-40B4-BE49-F238E27FC236}">
                <a16:creationId xmlns:a16="http://schemas.microsoft.com/office/drawing/2014/main" id="{44F3A6CA-5599-9340-A487-DA2DA8ECA12B}"/>
              </a:ext>
            </a:extLst>
          </p:cNvPr>
          <p:cNvGraphicFramePr>
            <a:graphicFrameLocks noGrp="1"/>
          </p:cNvGraphicFramePr>
          <p:nvPr>
            <p:extLst>
              <p:ext uri="{D42A27DB-BD31-4B8C-83A1-F6EECF244321}">
                <p14:modId xmlns:p14="http://schemas.microsoft.com/office/powerpoint/2010/main" val="1836128435"/>
              </p:ext>
            </p:extLst>
          </p:nvPr>
        </p:nvGraphicFramePr>
        <p:xfrm>
          <a:off x="1240650" y="1745135"/>
          <a:ext cx="10121254" cy="4255448"/>
        </p:xfrm>
        <a:graphic>
          <a:graphicData uri="http://schemas.openxmlformats.org/drawingml/2006/table">
            <a:tbl>
              <a:tblPr/>
              <a:tblGrid>
                <a:gridCol w="1326685">
                  <a:extLst>
                    <a:ext uri="{9D8B030D-6E8A-4147-A177-3AD203B41FA5}">
                      <a16:colId xmlns:a16="http://schemas.microsoft.com/office/drawing/2014/main" val="575373218"/>
                    </a:ext>
                  </a:extLst>
                </a:gridCol>
                <a:gridCol w="1493329">
                  <a:extLst>
                    <a:ext uri="{9D8B030D-6E8A-4147-A177-3AD203B41FA5}">
                      <a16:colId xmlns:a16="http://schemas.microsoft.com/office/drawing/2014/main" val="1109179229"/>
                    </a:ext>
                  </a:extLst>
                </a:gridCol>
                <a:gridCol w="1417447">
                  <a:extLst>
                    <a:ext uri="{9D8B030D-6E8A-4147-A177-3AD203B41FA5}">
                      <a16:colId xmlns:a16="http://schemas.microsoft.com/office/drawing/2014/main" val="2539173680"/>
                    </a:ext>
                  </a:extLst>
                </a:gridCol>
                <a:gridCol w="1732887">
                  <a:extLst>
                    <a:ext uri="{9D8B030D-6E8A-4147-A177-3AD203B41FA5}">
                      <a16:colId xmlns:a16="http://schemas.microsoft.com/office/drawing/2014/main" val="2007830935"/>
                    </a:ext>
                  </a:extLst>
                </a:gridCol>
                <a:gridCol w="1263894">
                  <a:extLst>
                    <a:ext uri="{9D8B030D-6E8A-4147-A177-3AD203B41FA5}">
                      <a16:colId xmlns:a16="http://schemas.microsoft.com/office/drawing/2014/main" val="730052499"/>
                    </a:ext>
                  </a:extLst>
                </a:gridCol>
                <a:gridCol w="1287742">
                  <a:extLst>
                    <a:ext uri="{9D8B030D-6E8A-4147-A177-3AD203B41FA5}">
                      <a16:colId xmlns:a16="http://schemas.microsoft.com/office/drawing/2014/main" val="1805609661"/>
                    </a:ext>
                  </a:extLst>
                </a:gridCol>
                <a:gridCol w="1599270">
                  <a:extLst>
                    <a:ext uri="{9D8B030D-6E8A-4147-A177-3AD203B41FA5}">
                      <a16:colId xmlns:a16="http://schemas.microsoft.com/office/drawing/2014/main" val="4206697296"/>
                    </a:ext>
                  </a:extLst>
                </a:gridCol>
              </a:tblGrid>
              <a:tr h="1035256">
                <a:tc>
                  <a:txBody>
                    <a:bodyPr/>
                    <a:lstStyle/>
                    <a:p>
                      <a:endParaRPr lang="en-US" sz="1800">
                        <a:latin typeface="Segoe UI" panose="020B0502040204020203" pitchFamily="34" charset="0"/>
                        <a:cs typeface="Segoe UI" panose="020B0502040204020203" pitchFamily="34" charset="0"/>
                      </a:endParaRP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kern="1200">
                          <a:solidFill>
                            <a:schemeClr val="bg1"/>
                          </a:solidFill>
                          <a:latin typeface="Segoe UI" panose="020B0502040204020203" pitchFamily="34" charset="0"/>
                          <a:ea typeface="+mn-ea"/>
                          <a:cs typeface="Segoe UI" panose="020B0502040204020203" pitchFamily="34" charset="0"/>
                        </a:rPr>
                        <a:t>Azure Virtual </a:t>
                      </a:r>
                    </a:p>
                    <a:p>
                      <a:r>
                        <a:rPr lang="en-US" sz="1200" b="1" kern="1200">
                          <a:solidFill>
                            <a:schemeClr val="bg1"/>
                          </a:solidFill>
                          <a:latin typeface="Segoe UI" panose="020B0502040204020203" pitchFamily="34" charset="0"/>
                          <a:ea typeface="+mn-ea"/>
                          <a:cs typeface="Segoe UI" panose="020B0502040204020203" pitchFamily="34" charset="0"/>
                        </a:rPr>
                        <a:t>Machines (VMs)</a:t>
                      </a:r>
                    </a:p>
                    <a:p>
                      <a:endParaRPr lang="en-US" sz="1200" b="1" kern="1200">
                        <a:solidFill>
                          <a:schemeClr val="bg1"/>
                        </a:solidFill>
                        <a:latin typeface="Segoe UI" panose="020B0502040204020203" pitchFamily="34" charset="0"/>
                        <a:ea typeface="+mn-ea"/>
                        <a:cs typeface="Segoe UI" panose="020B0502040204020203" pitchFamily="34" charset="0"/>
                      </a:endParaRP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kern="1200">
                          <a:solidFill>
                            <a:schemeClr val="bg1"/>
                          </a:solidFill>
                          <a:latin typeface="Segoe UI" panose="020B0502040204020203" pitchFamily="34" charset="0"/>
                          <a:ea typeface="+mn-ea"/>
                          <a:cs typeface="Segoe UI" panose="020B0502040204020203" pitchFamily="34" charset="0"/>
                        </a:rPr>
                        <a:t>Azure App Service</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 Kubernetes Service (AKS)</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 Functions</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a:t>
                      </a:r>
                    </a:p>
                    <a:p>
                      <a:r>
                        <a:rPr lang="en-US" sz="1200" b="1">
                          <a:solidFill>
                            <a:schemeClr val="bg1"/>
                          </a:solidFill>
                          <a:latin typeface="Segoe UI" panose="020B0502040204020203" pitchFamily="34" charset="0"/>
                          <a:cs typeface="Segoe UI" panose="020B0502040204020203" pitchFamily="34" charset="0"/>
                        </a:rPr>
                        <a:t>Batch</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a:solidFill>
                            <a:schemeClr val="bg1"/>
                          </a:solidFill>
                          <a:latin typeface="Segoe UI" panose="020B0502040204020203" pitchFamily="34" charset="0"/>
                          <a:cs typeface="Segoe UI" panose="020B0502040204020203" pitchFamily="34" charset="0"/>
                        </a:rPr>
                        <a:t>Azure Container Instances (ACI)</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880326584"/>
                  </a:ext>
                </a:extLst>
              </a:tr>
              <a:tr h="802685">
                <a:tc>
                  <a:txBody>
                    <a:bodyPr/>
                    <a:lstStyle/>
                    <a:p>
                      <a:pPr algn="ctr"/>
                      <a:r>
                        <a:rPr lang="en-US" sz="1200" b="1">
                          <a:solidFill>
                            <a:srgbClr val="0070C0"/>
                          </a:solidFill>
                          <a:latin typeface="Segoe UI" panose="020B0502040204020203" pitchFamily="34" charset="0"/>
                          <a:cs typeface="Segoe UI" panose="020B0502040204020203" pitchFamily="34" charset="0"/>
                        </a:rPr>
                        <a:t>Web apps</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(Monolithic architecture)</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897920301"/>
                  </a:ext>
                </a:extLst>
              </a:tr>
              <a:tr h="784284">
                <a:tc>
                  <a:txBody>
                    <a:bodyPr/>
                    <a:lstStyle/>
                    <a:p>
                      <a:pPr algn="ctr"/>
                      <a:r>
                        <a:rPr lang="en-US" sz="1200" b="1">
                          <a:solidFill>
                            <a:srgbClr val="0070C0"/>
                          </a:solidFill>
                          <a:latin typeface="Segoe UI" panose="020B0502040204020203" pitchFamily="34" charset="0"/>
                          <a:cs typeface="Segoe UI" panose="020B0502040204020203" pitchFamily="34" charset="0"/>
                        </a:rPr>
                        <a:t>N-Tier apps</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(Coarse-grain services)</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045872715"/>
                  </a:ext>
                </a:extLst>
              </a:tr>
              <a:tr h="814139">
                <a:tc>
                  <a:txBody>
                    <a:bodyPr/>
                    <a:lstStyle/>
                    <a:p>
                      <a:pPr algn="ctr"/>
                      <a:r>
                        <a:rPr lang="en-US" sz="1200" b="1">
                          <a:solidFill>
                            <a:srgbClr val="0070C0"/>
                          </a:solidFill>
                          <a:latin typeface="Segoe UI" panose="020B0502040204020203" pitchFamily="34" charset="0"/>
                          <a:cs typeface="Segoe UI" panose="020B0502040204020203" pitchFamily="34" charset="0"/>
                        </a:rPr>
                        <a:t>Cloud-Native</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(Microservices  architecture)</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770579708"/>
                  </a:ext>
                </a:extLst>
              </a:tr>
              <a:tr h="819084">
                <a:tc>
                  <a:txBody>
                    <a:bodyPr/>
                    <a:lstStyle/>
                    <a:p>
                      <a:pPr algn="ctr"/>
                      <a:r>
                        <a:rPr lang="en-US" sz="1200" b="1">
                          <a:solidFill>
                            <a:srgbClr val="0070C0"/>
                          </a:solidFill>
                          <a:latin typeface="Segoe UI" panose="020B0502040204020203" pitchFamily="34" charset="0"/>
                          <a:cs typeface="Segoe UI" panose="020B0502040204020203" pitchFamily="34" charset="0"/>
                        </a:rPr>
                        <a:t>Batch / Jobs </a:t>
                      </a:r>
                      <a:r>
                        <a:rPr lang="en-US" sz="1200">
                          <a:solidFill>
                            <a:schemeClr val="accent4">
                              <a:lumMod val="75000"/>
                            </a:schemeClr>
                          </a:solidFill>
                          <a:latin typeface="Segoe UI" panose="020B0502040204020203" pitchFamily="34" charset="0"/>
                          <a:cs typeface="Segoe UI" panose="020B0502040204020203" pitchFamily="34" charset="0"/>
                        </a:rPr>
                        <a:t>(</a:t>
                      </a:r>
                      <a:r>
                        <a:rPr lang="en-US" sz="1200" kern="1200">
                          <a:solidFill>
                            <a:schemeClr val="accent4">
                              <a:lumMod val="75000"/>
                            </a:schemeClr>
                          </a:solidFill>
                          <a:latin typeface="Segoe UI" panose="020B0502040204020203" pitchFamily="34" charset="0"/>
                          <a:ea typeface="+mn-ea"/>
                          <a:cs typeface="Segoe UI" panose="020B0502040204020203" pitchFamily="34" charset="0"/>
                        </a:rPr>
                        <a:t>Background</a:t>
                      </a:r>
                      <a:r>
                        <a:rPr lang="en-US" sz="1200">
                          <a:solidFill>
                            <a:schemeClr val="accent4">
                              <a:lumMod val="75000"/>
                            </a:schemeClr>
                          </a:solidFill>
                          <a:latin typeface="Segoe UI" panose="020B0502040204020203" pitchFamily="34" charset="0"/>
                          <a:cs typeface="Segoe UI" panose="020B0502040204020203" pitchFamily="34" charset="0"/>
                        </a:rPr>
                        <a:t> tasks)</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033901733"/>
                  </a:ext>
                </a:extLst>
              </a:tr>
            </a:tbl>
          </a:graphicData>
        </a:graphic>
      </p:graphicFrame>
      <p:sp>
        <p:nvSpPr>
          <p:cNvPr id="55" name="Right Brace 54">
            <a:extLst>
              <a:ext uri="{FF2B5EF4-FFF2-40B4-BE49-F238E27FC236}">
                <a16:creationId xmlns:a16="http://schemas.microsoft.com/office/drawing/2014/main" id="{CEE5F4FE-E8DF-B548-9B6B-12599516559D}"/>
              </a:ext>
            </a:extLst>
          </p:cNvPr>
          <p:cNvSpPr/>
          <p:nvPr/>
        </p:nvSpPr>
        <p:spPr>
          <a:xfrm rot="16200000">
            <a:off x="6206512" y="-3484957"/>
            <a:ext cx="189529" cy="10121254"/>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92" tIns="44796" rIns="89592" bIns="44796" numCol="1" spcCol="0" rtlCol="0" fromWordArt="0" anchor="t" anchorCtr="0" forceAA="0" compatLnSpc="1">
            <a:prstTxWarp prst="textNoShape">
              <a:avLst/>
            </a:prstTxWarp>
            <a:noAutofit/>
          </a:bodyPr>
          <a:lstStyle/>
          <a:p>
            <a:pPr defTabSz="913665">
              <a:defRPr/>
            </a:pPr>
            <a:endParaRPr lang="en-US" kern="0">
              <a:solidFill>
                <a:srgbClr val="353535"/>
              </a:solidFill>
              <a:latin typeface="Segoe UI Semilight"/>
            </a:endParaRPr>
          </a:p>
        </p:txBody>
      </p:sp>
      <p:sp>
        <p:nvSpPr>
          <p:cNvPr id="56" name="Right Brace 55">
            <a:extLst>
              <a:ext uri="{FF2B5EF4-FFF2-40B4-BE49-F238E27FC236}">
                <a16:creationId xmlns:a16="http://schemas.microsoft.com/office/drawing/2014/main" id="{3C153A4F-85E9-F342-BF5E-B282A87B7A34}"/>
              </a:ext>
            </a:extLst>
          </p:cNvPr>
          <p:cNvSpPr/>
          <p:nvPr/>
        </p:nvSpPr>
        <p:spPr>
          <a:xfrm rot="10800000">
            <a:off x="944616" y="2773111"/>
            <a:ext cx="225738" cy="3221468"/>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92" tIns="44796" rIns="89592" bIns="44796" numCol="1" spcCol="0" rtlCol="0" fromWordArt="0" anchor="t" anchorCtr="0" forceAA="0" compatLnSpc="1">
            <a:prstTxWarp prst="textNoShape">
              <a:avLst/>
            </a:prstTxWarp>
            <a:noAutofit/>
          </a:bodyPr>
          <a:lstStyle/>
          <a:p>
            <a:pPr defTabSz="913665">
              <a:defRPr/>
            </a:pPr>
            <a:endParaRPr lang="en-US" kern="0">
              <a:solidFill>
                <a:srgbClr val="353535"/>
              </a:solidFill>
              <a:latin typeface="Segoe UI Semilight"/>
            </a:endParaRPr>
          </a:p>
        </p:txBody>
      </p:sp>
      <p:sp>
        <p:nvSpPr>
          <p:cNvPr id="57" name="Rectangle 56">
            <a:extLst>
              <a:ext uri="{FF2B5EF4-FFF2-40B4-BE49-F238E27FC236}">
                <a16:creationId xmlns:a16="http://schemas.microsoft.com/office/drawing/2014/main" id="{D93698A1-DECB-BD49-9D64-0D423BA5E403}"/>
              </a:ext>
            </a:extLst>
          </p:cNvPr>
          <p:cNvSpPr/>
          <p:nvPr/>
        </p:nvSpPr>
        <p:spPr>
          <a:xfrm rot="16200000">
            <a:off x="48286" y="4109877"/>
            <a:ext cx="1252892" cy="523220"/>
          </a:xfrm>
          <a:prstGeom prst="rect">
            <a:avLst/>
          </a:prstGeom>
        </p:spPr>
        <p:txBody>
          <a:bodyPr wrap="square">
            <a:spAutoFit/>
          </a:bodyPr>
          <a:lstStyle/>
          <a:p>
            <a:pPr algn="ctr">
              <a:defRPr/>
            </a:pPr>
            <a:r>
              <a:rPr lang="en-US" sz="1400">
                <a:solidFill>
                  <a:srgbClr val="353535"/>
                </a:solidFill>
                <a:latin typeface="Segoe UI" panose="020B0502040204020203" pitchFamily="34" charset="0"/>
                <a:cs typeface="Segoe UI" panose="020B0502040204020203" pitchFamily="34" charset="0"/>
              </a:rPr>
              <a:t>Application</a:t>
            </a:r>
          </a:p>
          <a:p>
            <a:pPr algn="ctr">
              <a:defRPr/>
            </a:pPr>
            <a:r>
              <a:rPr lang="en-US" sz="1400">
                <a:solidFill>
                  <a:srgbClr val="353535"/>
                </a:solidFill>
                <a:latin typeface="Segoe UI" panose="020B0502040204020203" pitchFamily="34" charset="0"/>
                <a:cs typeface="Segoe UI" panose="020B0502040204020203" pitchFamily="34" charset="0"/>
              </a:rPr>
              <a:t>Architecture</a:t>
            </a:r>
          </a:p>
        </p:txBody>
      </p:sp>
      <p:pic>
        <p:nvPicPr>
          <p:cNvPr id="58" name="Picture 2">
            <a:extLst>
              <a:ext uri="{FF2B5EF4-FFF2-40B4-BE49-F238E27FC236}">
                <a16:creationId xmlns:a16="http://schemas.microsoft.com/office/drawing/2014/main" id="{312F7409-F0D8-8D42-AD4D-CA2CFF459841}"/>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01201" y="2931494"/>
            <a:ext cx="401555" cy="401555"/>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1EA5F9FF-4B53-7D48-A822-921FABCCC86B}"/>
              </a:ext>
            </a:extLst>
          </p:cNvPr>
          <p:cNvSpPr/>
          <p:nvPr/>
        </p:nvSpPr>
        <p:spPr>
          <a:xfrm>
            <a:off x="5862118" y="4711646"/>
            <a:ext cx="852063" cy="211209"/>
          </a:xfrm>
          <a:prstGeom prst="rect">
            <a:avLst/>
          </a:prstGeom>
        </p:spPr>
        <p:txBody>
          <a:bodyPr wrap="none">
            <a:spAutoFit/>
          </a:bodyPr>
          <a:lstStyle/>
          <a:p>
            <a:r>
              <a:rPr lang="en-US" sz="784">
                <a:latin typeface="Segoe UI" panose="020B0502040204020203" pitchFamily="34" charset="0"/>
                <a:cs typeface="Segoe UI" panose="020B0502040204020203" pitchFamily="34" charset="0"/>
              </a:rPr>
              <a:t>Recommended</a:t>
            </a:r>
          </a:p>
        </p:txBody>
      </p:sp>
      <p:sp>
        <p:nvSpPr>
          <p:cNvPr id="60" name="Rectangle 59">
            <a:extLst>
              <a:ext uri="{FF2B5EF4-FFF2-40B4-BE49-F238E27FC236}">
                <a16:creationId xmlns:a16="http://schemas.microsoft.com/office/drawing/2014/main" id="{658359D5-86D6-AC44-A59B-5B78D9560D0A}"/>
              </a:ext>
            </a:extLst>
          </p:cNvPr>
          <p:cNvSpPr/>
          <p:nvPr/>
        </p:nvSpPr>
        <p:spPr>
          <a:xfrm>
            <a:off x="7472650" y="4731736"/>
            <a:ext cx="976705" cy="452590"/>
          </a:xfrm>
          <a:prstGeom prst="rect">
            <a:avLst/>
          </a:prstGeom>
        </p:spPr>
        <p:txBody>
          <a:bodyPr wrap="square">
            <a:spAutoFit/>
          </a:bodyPr>
          <a:lstStyle/>
          <a:p>
            <a:r>
              <a:rPr lang="en-US" sz="784">
                <a:latin typeface="Segoe UI" panose="020B0502040204020203" pitchFamily="34" charset="0"/>
                <a:cs typeface="Segoe UI" panose="020B0502040204020203" pitchFamily="34" charset="0"/>
              </a:rPr>
              <a:t>Azure</a:t>
            </a:r>
          </a:p>
          <a:p>
            <a:r>
              <a:rPr lang="en-US" sz="784">
                <a:latin typeface="Segoe UI" panose="020B0502040204020203" pitchFamily="34" charset="0"/>
                <a:cs typeface="Segoe UI" panose="020B0502040204020203" pitchFamily="34" charset="0"/>
              </a:rPr>
              <a:t>event-driven</a:t>
            </a:r>
          </a:p>
          <a:p>
            <a:r>
              <a:rPr lang="en-US" sz="784">
                <a:latin typeface="Segoe UI" panose="020B0502040204020203" pitchFamily="34" charset="0"/>
                <a:cs typeface="Segoe UI" panose="020B0502040204020203" pitchFamily="34" charset="0"/>
              </a:rPr>
              <a:t>Recommended</a:t>
            </a:r>
          </a:p>
        </p:txBody>
      </p:sp>
      <p:sp>
        <p:nvSpPr>
          <p:cNvPr id="61" name="Rectangle 60">
            <a:extLst>
              <a:ext uri="{FF2B5EF4-FFF2-40B4-BE49-F238E27FC236}">
                <a16:creationId xmlns:a16="http://schemas.microsoft.com/office/drawing/2014/main" id="{05546713-5AEA-F040-BD8A-BB1B644C02E9}"/>
              </a:ext>
            </a:extLst>
          </p:cNvPr>
          <p:cNvSpPr/>
          <p:nvPr/>
        </p:nvSpPr>
        <p:spPr>
          <a:xfrm>
            <a:off x="7413365" y="5528790"/>
            <a:ext cx="1101290" cy="452590"/>
          </a:xfrm>
          <a:prstGeom prst="rect">
            <a:avLst/>
          </a:prstGeom>
        </p:spPr>
        <p:txBody>
          <a:bodyPr wrap="square">
            <a:spAutoFit/>
          </a:bodyPr>
          <a:lstStyle/>
          <a:p>
            <a:r>
              <a:rPr lang="en-US" sz="784" b="1">
                <a:cs typeface="Segoe UI" panose="020B0502040204020203" pitchFamily="34" charset="0"/>
              </a:rPr>
              <a:t>Application’s</a:t>
            </a:r>
          </a:p>
          <a:p>
            <a:r>
              <a:rPr lang="en-US" sz="784" b="1">
                <a:cs typeface="Segoe UI" panose="020B0502040204020203" pitchFamily="34" charset="0"/>
              </a:rPr>
              <a:t>background</a:t>
            </a:r>
            <a:r>
              <a:rPr lang="en-US" sz="784">
                <a:cs typeface="Segoe UI" panose="020B0502040204020203" pitchFamily="34" charset="0"/>
              </a:rPr>
              <a:t> </a:t>
            </a:r>
            <a:r>
              <a:rPr lang="en-US" sz="784" b="1">
                <a:cs typeface="Segoe UI" panose="020B0502040204020203" pitchFamily="34" charset="0"/>
              </a:rPr>
              <a:t>tasks</a:t>
            </a:r>
          </a:p>
          <a:p>
            <a:r>
              <a:rPr lang="en-US" sz="784">
                <a:cs typeface="Segoe UI" panose="020B0502040204020203" pitchFamily="34" charset="0"/>
              </a:rPr>
              <a:t>Recommended</a:t>
            </a:r>
          </a:p>
        </p:txBody>
      </p:sp>
      <p:sp>
        <p:nvSpPr>
          <p:cNvPr id="62" name="Rectangle 61">
            <a:extLst>
              <a:ext uri="{FF2B5EF4-FFF2-40B4-BE49-F238E27FC236}">
                <a16:creationId xmlns:a16="http://schemas.microsoft.com/office/drawing/2014/main" id="{5AE7A703-2394-4748-BF45-B36790ADF4E2}"/>
              </a:ext>
            </a:extLst>
          </p:cNvPr>
          <p:cNvSpPr/>
          <p:nvPr/>
        </p:nvSpPr>
        <p:spPr>
          <a:xfrm>
            <a:off x="8632671" y="5552310"/>
            <a:ext cx="977782" cy="331899"/>
          </a:xfrm>
          <a:prstGeom prst="rect">
            <a:avLst/>
          </a:prstGeom>
        </p:spPr>
        <p:txBody>
          <a:bodyPr wrap="none">
            <a:spAutoFit/>
          </a:bodyPr>
          <a:lstStyle/>
          <a:p>
            <a:r>
              <a:rPr lang="en-US" sz="784" b="1">
                <a:latin typeface="Segoe UI" panose="020B0502040204020203" pitchFamily="34" charset="0"/>
                <a:cs typeface="Segoe UI" panose="020B0502040204020203" pitchFamily="34" charset="0"/>
              </a:rPr>
              <a:t>Large</a:t>
            </a:r>
            <a:r>
              <a:rPr lang="en-US" sz="784">
                <a:latin typeface="Segoe UI" panose="020B0502040204020203" pitchFamily="34" charset="0"/>
                <a:cs typeface="Segoe UI" panose="020B0502040204020203" pitchFamily="34" charset="0"/>
              </a:rPr>
              <a:t> Batch </a:t>
            </a:r>
            <a:r>
              <a:rPr lang="en-US" sz="784" b="1">
                <a:latin typeface="Segoe UI" panose="020B0502040204020203" pitchFamily="34" charset="0"/>
                <a:cs typeface="Segoe UI" panose="020B0502040204020203" pitchFamily="34" charset="0"/>
              </a:rPr>
              <a:t>scale</a:t>
            </a:r>
          </a:p>
          <a:p>
            <a:r>
              <a:rPr lang="en-US" sz="784">
                <a:latin typeface="Segoe UI" panose="020B0502040204020203" pitchFamily="34" charset="0"/>
                <a:cs typeface="Segoe UI" panose="020B0502040204020203" pitchFamily="34" charset="0"/>
              </a:rPr>
              <a:t>Recommended</a:t>
            </a:r>
          </a:p>
        </p:txBody>
      </p:sp>
      <p:pic>
        <p:nvPicPr>
          <p:cNvPr id="63" name="Picture 16" descr="Image result for &quot;Azure Container Service&quot; icon">
            <a:extLst>
              <a:ext uri="{FF2B5EF4-FFF2-40B4-BE49-F238E27FC236}">
                <a16:creationId xmlns:a16="http://schemas.microsoft.com/office/drawing/2014/main" id="{AE5C0FC7-CFA5-564C-9A29-0AC805CBE0CE}"/>
              </a:ext>
            </a:extLst>
          </p:cNvPr>
          <p:cNvPicPr>
            <a:picLocks noChangeAspect="1" noChangeArrowheads="1"/>
          </p:cNvPicPr>
          <p:nvPr/>
        </p:nvPicPr>
        <p:blipFill>
          <a:blip r:embed="rId5"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5575192" y="2428144"/>
            <a:ext cx="246728" cy="24672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CAF85F2C-F4D0-0D40-B2A4-FFA0C40859CA}"/>
              </a:ext>
            </a:extLst>
          </p:cNvPr>
          <p:cNvPicPr>
            <a:picLocks noChangeAspect="1" noChangeArrowheads="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a:off x="9875976" y="2440861"/>
            <a:ext cx="226204" cy="22620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Azure VM icon">
            <a:extLst>
              <a:ext uri="{FF2B5EF4-FFF2-40B4-BE49-F238E27FC236}">
                <a16:creationId xmlns:a16="http://schemas.microsoft.com/office/drawing/2014/main" id="{FD8F71EF-8508-7A4C-95D5-C08044FACED9}"/>
              </a:ext>
            </a:extLst>
          </p:cNvPr>
          <p:cNvPicPr>
            <a:picLocks noChangeAspect="1" noChangeArrowheads="1"/>
          </p:cNvPicPr>
          <p:nvPr/>
        </p:nvPicPr>
        <p:blipFill rotWithShape="1">
          <a:blip r:embed="rId8" cstate="print">
            <a:biLevel thresh="25000"/>
            <a:extLst>
              <a:ext uri="{28A0092B-C50C-407E-A947-70E740481C1C}">
                <a14:useLocalDpi xmlns:a14="http://schemas.microsoft.com/office/drawing/2010/main" val="0"/>
              </a:ext>
            </a:extLst>
          </a:blip>
          <a:srcRect l="25381" r="26646" b="51769"/>
          <a:stretch/>
        </p:blipFill>
        <p:spPr bwMode="auto">
          <a:xfrm>
            <a:off x="2635572" y="2441234"/>
            <a:ext cx="222478" cy="20659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Image result for Azure App Service icon">
            <a:extLst>
              <a:ext uri="{FF2B5EF4-FFF2-40B4-BE49-F238E27FC236}">
                <a16:creationId xmlns:a16="http://schemas.microsoft.com/office/drawing/2014/main" id="{270842C2-7AA1-424B-A47B-F57982062F02}"/>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57274" y="2455370"/>
            <a:ext cx="191396" cy="1913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azure functions logo">
            <a:extLst>
              <a:ext uri="{FF2B5EF4-FFF2-40B4-BE49-F238E27FC236}">
                <a16:creationId xmlns:a16="http://schemas.microsoft.com/office/drawing/2014/main" id="{52084D5B-6031-D941-B91C-59BE2F42719D}"/>
              </a:ext>
            </a:extLst>
          </p:cNvPr>
          <p:cNvPicPr>
            <a:picLocks noChangeAspect="1" noChangeArrowheads="1"/>
          </p:cNvPicPr>
          <p:nvPr/>
        </p:nvPicPr>
        <p:blipFill>
          <a:blip r:embed="rId11" cstate="print">
            <a:biLevel thresh="25000"/>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280258" y="2415713"/>
            <a:ext cx="282749" cy="28335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Azure Batch logo white">
            <a:extLst>
              <a:ext uri="{FF2B5EF4-FFF2-40B4-BE49-F238E27FC236}">
                <a16:creationId xmlns:a16="http://schemas.microsoft.com/office/drawing/2014/main" id="{5C9294B1-D77E-1541-ABBC-C9971C35BC61}"/>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8578241" y="2415713"/>
            <a:ext cx="284078" cy="28407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a:extLst>
              <a:ext uri="{FF2B5EF4-FFF2-40B4-BE49-F238E27FC236}">
                <a16:creationId xmlns:a16="http://schemas.microsoft.com/office/drawing/2014/main" id="{C6617BD2-6985-0D4D-860D-80B83B5B40E5}"/>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01201" y="3734690"/>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a:extLst>
              <a:ext uri="{FF2B5EF4-FFF2-40B4-BE49-F238E27FC236}">
                <a16:creationId xmlns:a16="http://schemas.microsoft.com/office/drawing/2014/main" id="{BA09BC08-DEFD-054A-AC2D-CB47B91F51E8}"/>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125634" y="2931494"/>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45D9DDD5-8854-DB4E-8881-B8BE0CA6CE12}"/>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4505021" y="5355426"/>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96804E6B-DE46-F346-9BD5-E0C8BBC00C32}"/>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081461" y="5341084"/>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539F973C-8747-2349-BFB1-FF8DED5B4764}"/>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8885514" y="5203489"/>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AD20F46A-5412-D143-9C9E-89534BD44FAB}"/>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641913" y="5207052"/>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57CF8A4A-249C-A744-82BA-2F0CFAFB04D0}"/>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10361145" y="5247414"/>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02B3B750-3E0F-134A-95C1-40E3FCD004C4}"/>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645324" y="4427352"/>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6674009E-2DA6-E845-8779-AA510F7317BD}"/>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6116002" y="4409918"/>
            <a:ext cx="401555" cy="401555"/>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001F785A-1852-A74B-9E73-6461C2BC0C02}"/>
              </a:ext>
            </a:extLst>
          </p:cNvPr>
          <p:cNvGrpSpPr/>
          <p:nvPr/>
        </p:nvGrpSpPr>
        <p:grpSpPr>
          <a:xfrm>
            <a:off x="5857081" y="3745041"/>
            <a:ext cx="852063" cy="509098"/>
            <a:chOff x="4924663" y="4740780"/>
            <a:chExt cx="869149" cy="519306"/>
          </a:xfrm>
        </p:grpSpPr>
        <p:pic>
          <p:nvPicPr>
            <p:cNvPr id="79" name="Picture 2" descr="Icon">
              <a:extLst>
                <a:ext uri="{FF2B5EF4-FFF2-40B4-BE49-F238E27FC236}">
                  <a16:creationId xmlns:a16="http://schemas.microsoft.com/office/drawing/2014/main" id="{5EDF329B-06FA-A548-9071-2BDDE72534E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23512" y="4740780"/>
              <a:ext cx="279271" cy="335126"/>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7FA072D5-81B8-2D4A-ACD7-E52E541BDAF5}"/>
                </a:ext>
              </a:extLst>
            </p:cNvPr>
            <p:cNvSpPr/>
            <p:nvPr/>
          </p:nvSpPr>
          <p:spPr>
            <a:xfrm>
              <a:off x="4924663" y="5044642"/>
              <a:ext cx="869149" cy="215444"/>
            </a:xfrm>
            <a:prstGeom prst="rect">
              <a:avLst/>
            </a:prstGeom>
          </p:spPr>
          <p:txBody>
            <a:bodyPr wrap="none">
              <a:spAutoFit/>
            </a:bodyPr>
            <a:lstStyle/>
            <a:p>
              <a:r>
                <a:rPr lang="en-US" sz="784">
                  <a:latin typeface="Segoe UI" panose="020B0502040204020203" pitchFamily="34" charset="0"/>
                  <a:cs typeface="Segoe UI" panose="020B0502040204020203" pitchFamily="34" charset="0"/>
                </a:rPr>
                <a:t>Recommended</a:t>
              </a:r>
            </a:p>
          </p:txBody>
        </p:sp>
      </p:grpSp>
      <p:pic>
        <p:nvPicPr>
          <p:cNvPr id="81" name="Picture 2">
            <a:extLst>
              <a:ext uri="{FF2B5EF4-FFF2-40B4-BE49-F238E27FC236}">
                <a16:creationId xmlns:a16="http://schemas.microsoft.com/office/drawing/2014/main" id="{A6F77D68-3434-2746-990D-5686253AB3D6}"/>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5859172" y="3692150"/>
            <a:ext cx="401555" cy="401555"/>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CF765E2A-DD37-9D4E-AB94-56E54057AE5B}"/>
              </a:ext>
            </a:extLst>
          </p:cNvPr>
          <p:cNvGrpSpPr/>
          <p:nvPr/>
        </p:nvGrpSpPr>
        <p:grpSpPr>
          <a:xfrm>
            <a:off x="4310983" y="2929192"/>
            <a:ext cx="852064" cy="537846"/>
            <a:chOff x="7004045" y="4778626"/>
            <a:chExt cx="869149" cy="548631"/>
          </a:xfrm>
        </p:grpSpPr>
        <p:sp>
          <p:nvSpPr>
            <p:cNvPr id="83" name="Rectangle 82">
              <a:extLst>
                <a:ext uri="{FF2B5EF4-FFF2-40B4-BE49-F238E27FC236}">
                  <a16:creationId xmlns:a16="http://schemas.microsoft.com/office/drawing/2014/main" id="{27FDD430-A556-BB47-B317-16FB4B31AE89}"/>
                </a:ext>
              </a:extLst>
            </p:cNvPr>
            <p:cNvSpPr/>
            <p:nvPr/>
          </p:nvSpPr>
          <p:spPr>
            <a:xfrm>
              <a:off x="7004045" y="5111813"/>
              <a:ext cx="869149" cy="215444"/>
            </a:xfrm>
            <a:prstGeom prst="rect">
              <a:avLst/>
            </a:prstGeom>
          </p:spPr>
          <p:txBody>
            <a:bodyPr wrap="none">
              <a:spAutoFit/>
            </a:bodyPr>
            <a:lstStyle/>
            <a:p>
              <a:r>
                <a:rPr lang="en-US" sz="784">
                  <a:latin typeface="Segoe UI" panose="020B0502040204020203" pitchFamily="34" charset="0"/>
                  <a:cs typeface="Segoe UI" panose="020B0502040204020203" pitchFamily="34" charset="0"/>
                </a:rPr>
                <a:t>Recommended</a:t>
              </a:r>
            </a:p>
          </p:txBody>
        </p:sp>
        <p:pic>
          <p:nvPicPr>
            <p:cNvPr id="84" name="Picture 2">
              <a:extLst>
                <a:ext uri="{FF2B5EF4-FFF2-40B4-BE49-F238E27FC236}">
                  <a16:creationId xmlns:a16="http://schemas.microsoft.com/office/drawing/2014/main" id="{22722283-530D-104D-86FC-4B27F1A743C9}"/>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030678" y="4778626"/>
              <a:ext cx="409607" cy="409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397950B0-EF86-0246-B170-D1839ED2FD95}"/>
              </a:ext>
            </a:extLst>
          </p:cNvPr>
          <p:cNvGrpSpPr/>
          <p:nvPr/>
        </p:nvGrpSpPr>
        <p:grpSpPr>
          <a:xfrm>
            <a:off x="1240649" y="6158622"/>
            <a:ext cx="2532632" cy="407644"/>
            <a:chOff x="1365095" y="6316272"/>
            <a:chExt cx="2583417" cy="415818"/>
          </a:xfrm>
        </p:grpSpPr>
        <p:grpSp>
          <p:nvGrpSpPr>
            <p:cNvPr id="86" name="Group 85">
              <a:extLst>
                <a:ext uri="{FF2B5EF4-FFF2-40B4-BE49-F238E27FC236}">
                  <a16:creationId xmlns:a16="http://schemas.microsoft.com/office/drawing/2014/main" id="{6C9DCA9B-0DF8-7441-8885-F07625CEF52D}"/>
                </a:ext>
              </a:extLst>
            </p:cNvPr>
            <p:cNvGrpSpPr/>
            <p:nvPr/>
          </p:nvGrpSpPr>
          <p:grpSpPr>
            <a:xfrm>
              <a:off x="1365095" y="6316272"/>
              <a:ext cx="2583417" cy="415818"/>
              <a:chOff x="1365095" y="6316272"/>
              <a:chExt cx="2583417" cy="415818"/>
            </a:xfrm>
          </p:grpSpPr>
          <p:sp>
            <p:nvSpPr>
              <p:cNvPr id="89" name="Rectangle 88">
                <a:extLst>
                  <a:ext uri="{FF2B5EF4-FFF2-40B4-BE49-F238E27FC236}">
                    <a16:creationId xmlns:a16="http://schemas.microsoft.com/office/drawing/2014/main" id="{5A2F8EDA-99D8-EA4E-882C-3132135B2326}"/>
                  </a:ext>
                </a:extLst>
              </p:cNvPr>
              <p:cNvSpPr/>
              <p:nvPr/>
            </p:nvSpPr>
            <p:spPr>
              <a:xfrm>
                <a:off x="1662077" y="6395655"/>
                <a:ext cx="1063173" cy="251158"/>
              </a:xfrm>
              <a:prstGeom prst="rect">
                <a:avLst/>
              </a:prstGeom>
            </p:spPr>
            <p:txBody>
              <a:bodyPr wrap="none">
                <a:spAutoFit/>
              </a:bodyPr>
              <a:lstStyle/>
              <a:p>
                <a:pPr>
                  <a:defRPr/>
                </a:pPr>
                <a:r>
                  <a:rPr lang="en-US" sz="1000">
                    <a:solidFill>
                      <a:schemeClr val="tx2"/>
                    </a:solidFill>
                    <a:latin typeface="Segoe UI" panose="020B0502040204020203" pitchFamily="34" charset="0"/>
                    <a:cs typeface="Segoe UI" panose="020B0502040204020203" pitchFamily="34" charset="0"/>
                  </a:rPr>
                  <a:t>Recommended</a:t>
                </a:r>
              </a:p>
            </p:txBody>
          </p:sp>
          <p:sp>
            <p:nvSpPr>
              <p:cNvPr id="90" name="Rectangle 89">
                <a:extLst>
                  <a:ext uri="{FF2B5EF4-FFF2-40B4-BE49-F238E27FC236}">
                    <a16:creationId xmlns:a16="http://schemas.microsoft.com/office/drawing/2014/main" id="{4C572482-96C9-0444-BA94-011E0231E76B}"/>
                  </a:ext>
                </a:extLst>
              </p:cNvPr>
              <p:cNvSpPr/>
              <p:nvPr/>
            </p:nvSpPr>
            <p:spPr>
              <a:xfrm>
                <a:off x="3057806" y="6407824"/>
                <a:ext cx="657656" cy="251158"/>
              </a:xfrm>
              <a:prstGeom prst="rect">
                <a:avLst/>
              </a:prstGeom>
            </p:spPr>
            <p:txBody>
              <a:bodyPr wrap="none">
                <a:spAutoFit/>
              </a:bodyPr>
              <a:lstStyle/>
              <a:p>
                <a:pPr>
                  <a:defRPr/>
                </a:pPr>
                <a:r>
                  <a:rPr lang="en-US" sz="1000">
                    <a:solidFill>
                      <a:schemeClr val="bg2">
                        <a:lumMod val="50000"/>
                      </a:schemeClr>
                    </a:solidFill>
                    <a:latin typeface="Segoe UI" panose="020B0502040204020203" pitchFamily="34" charset="0"/>
                    <a:cs typeface="Segoe UI" panose="020B0502040204020203" pitchFamily="34" charset="0"/>
                  </a:rPr>
                  <a:t>Possible</a:t>
                </a:r>
              </a:p>
            </p:txBody>
          </p:sp>
          <p:sp>
            <p:nvSpPr>
              <p:cNvPr id="91" name="Rectangle 90">
                <a:extLst>
                  <a:ext uri="{FF2B5EF4-FFF2-40B4-BE49-F238E27FC236}">
                    <a16:creationId xmlns:a16="http://schemas.microsoft.com/office/drawing/2014/main" id="{4D69847B-2623-0742-BAEB-E2884F9BA4CE}"/>
                  </a:ext>
                </a:extLst>
              </p:cNvPr>
              <p:cNvSpPr/>
              <p:nvPr/>
            </p:nvSpPr>
            <p:spPr bwMode="auto">
              <a:xfrm>
                <a:off x="1365095" y="6316272"/>
                <a:ext cx="2583417" cy="415818"/>
              </a:xfrm>
              <a:prstGeom prst="rect">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87" name="Picture 2">
              <a:extLst>
                <a:ext uri="{FF2B5EF4-FFF2-40B4-BE49-F238E27FC236}">
                  <a16:creationId xmlns:a16="http://schemas.microsoft.com/office/drawing/2014/main" id="{4B406C1C-25A1-CD49-A8FD-6C22680D9982}"/>
                </a:ext>
              </a:extLst>
            </p:cNvPr>
            <p:cNvPicPr>
              <a:picLocks noChangeAspect="1" noChangeArrowheads="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bwMode="auto">
            <a:xfrm>
              <a:off x="2841990" y="6365688"/>
              <a:ext cx="290566" cy="29056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E0A26B6E-076D-084A-AF68-948CDE2095D5}"/>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1504328" y="6385276"/>
              <a:ext cx="240104" cy="240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16B6FCA2-CB3E-A647-B86F-29A4A7B32BF1}"/>
              </a:ext>
            </a:extLst>
          </p:cNvPr>
          <p:cNvGrpSpPr/>
          <p:nvPr/>
        </p:nvGrpSpPr>
        <p:grpSpPr>
          <a:xfrm>
            <a:off x="4310983" y="3666101"/>
            <a:ext cx="878173" cy="530528"/>
            <a:chOff x="6977412" y="4786091"/>
            <a:chExt cx="895782" cy="541166"/>
          </a:xfrm>
        </p:grpSpPr>
        <p:grpSp>
          <p:nvGrpSpPr>
            <p:cNvPr id="93" name="Group 92">
              <a:extLst>
                <a:ext uri="{FF2B5EF4-FFF2-40B4-BE49-F238E27FC236}">
                  <a16:creationId xmlns:a16="http://schemas.microsoft.com/office/drawing/2014/main" id="{1822F1C7-C8CB-BE4B-A8A4-FBA18A292A2F}"/>
                </a:ext>
              </a:extLst>
            </p:cNvPr>
            <p:cNvGrpSpPr/>
            <p:nvPr/>
          </p:nvGrpSpPr>
          <p:grpSpPr>
            <a:xfrm>
              <a:off x="7004045" y="4846995"/>
              <a:ext cx="869149" cy="480262"/>
              <a:chOff x="6506612" y="4842016"/>
              <a:chExt cx="869149" cy="480262"/>
            </a:xfrm>
          </p:grpSpPr>
          <p:pic>
            <p:nvPicPr>
              <p:cNvPr id="95" name="Picture 94">
                <a:extLst>
                  <a:ext uri="{FF2B5EF4-FFF2-40B4-BE49-F238E27FC236}">
                    <a16:creationId xmlns:a16="http://schemas.microsoft.com/office/drawing/2014/main" id="{2ECA93FF-8E12-FE4F-A042-6EEAEFD758A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65104" y="4842016"/>
                <a:ext cx="279272" cy="279272"/>
              </a:xfrm>
              <a:prstGeom prst="rect">
                <a:avLst/>
              </a:prstGeom>
            </p:spPr>
          </p:pic>
          <p:sp>
            <p:nvSpPr>
              <p:cNvPr id="96" name="Rectangle 95">
                <a:extLst>
                  <a:ext uri="{FF2B5EF4-FFF2-40B4-BE49-F238E27FC236}">
                    <a16:creationId xmlns:a16="http://schemas.microsoft.com/office/drawing/2014/main" id="{25EDC420-5119-7145-A8F2-0BB7054E3342}"/>
                  </a:ext>
                </a:extLst>
              </p:cNvPr>
              <p:cNvSpPr/>
              <p:nvPr/>
            </p:nvSpPr>
            <p:spPr>
              <a:xfrm>
                <a:off x="6506612" y="5106834"/>
                <a:ext cx="869149" cy="215444"/>
              </a:xfrm>
              <a:prstGeom prst="rect">
                <a:avLst/>
              </a:prstGeom>
            </p:spPr>
            <p:txBody>
              <a:bodyPr wrap="none">
                <a:spAutoFit/>
              </a:bodyPr>
              <a:lstStyle/>
              <a:p>
                <a:r>
                  <a:rPr lang="en-US" sz="784">
                    <a:latin typeface="Segoe UI" panose="020B0502040204020203" pitchFamily="34" charset="0"/>
                    <a:cs typeface="Segoe UI" panose="020B0502040204020203" pitchFamily="34" charset="0"/>
                  </a:rPr>
                  <a:t>Recommended</a:t>
                </a:r>
              </a:p>
            </p:txBody>
          </p:sp>
        </p:grpSp>
        <p:pic>
          <p:nvPicPr>
            <p:cNvPr id="94" name="Picture 2">
              <a:extLst>
                <a:ext uri="{FF2B5EF4-FFF2-40B4-BE49-F238E27FC236}">
                  <a16:creationId xmlns:a16="http://schemas.microsoft.com/office/drawing/2014/main" id="{321F3655-6249-974C-8706-38A4A05F1245}"/>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6977412" y="4786091"/>
              <a:ext cx="409607" cy="409607"/>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2">
            <a:extLst>
              <a:ext uri="{FF2B5EF4-FFF2-40B4-BE49-F238E27FC236}">
                <a16:creationId xmlns:a16="http://schemas.microsoft.com/office/drawing/2014/main" id="{B5E8CA7E-F4A3-8F4E-9048-EDB2044045E5}"/>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13130" y="5355426"/>
            <a:ext cx="401555" cy="40155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4E39A353-94B8-8740-B704-4A1001BDFCAE}"/>
              </a:ext>
            </a:extLst>
          </p:cNvPr>
          <p:cNvSpPr txBox="1"/>
          <p:nvPr/>
        </p:nvSpPr>
        <p:spPr>
          <a:xfrm>
            <a:off x="5483856" y="1197813"/>
            <a:ext cx="1646676"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Services</a:t>
            </a:r>
          </a:p>
        </p:txBody>
      </p:sp>
    </p:spTree>
    <p:extLst>
      <p:ext uri="{BB962C8B-B14F-4D97-AF65-F5344CB8AC3E}">
        <p14:creationId xmlns:p14="http://schemas.microsoft.com/office/powerpoint/2010/main" val="31221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rPr>
              <a:t>Migration &amp; modernization case studies</a:t>
            </a:r>
            <a:endParaRPr lang="en-US" sz="4000">
              <a:solidFill>
                <a:schemeClr val="accent1"/>
              </a:solidFill>
            </a:endParaRPr>
          </a:p>
        </p:txBody>
      </p:sp>
    </p:spTree>
    <p:extLst>
      <p:ext uri="{BB962C8B-B14F-4D97-AF65-F5344CB8AC3E}">
        <p14:creationId xmlns:p14="http://schemas.microsoft.com/office/powerpoint/2010/main" val="45455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5760" y="409303"/>
            <a:ext cx="4737463" cy="738562"/>
          </a:xfrm>
        </p:spPr>
        <p:txBody>
          <a:bodyPr/>
          <a:lstStyle/>
          <a:p>
            <a:r>
              <a:rPr lang="en-US">
                <a:solidFill>
                  <a:schemeClr val="accent1"/>
                </a:solidFill>
              </a:rPr>
              <a:t>Customer</a:t>
            </a:r>
            <a:r>
              <a:rPr lang="en-US"/>
              <a:t> themes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365760" y="1959784"/>
            <a:ext cx="4737463" cy="501314"/>
          </a:xfrm>
        </p:spPr>
        <p:txBody>
          <a:bodyPr>
            <a:normAutofit/>
          </a:bodyPr>
          <a:lstStyle/>
          <a:p>
            <a:pPr marL="285750" indent="-285750">
              <a:lnSpc>
                <a:spcPct val="150000"/>
              </a:lnSpc>
              <a:buFont typeface="Arial" panose="020B0604020202020204" pitchFamily="34" charset="0"/>
              <a:buChar char="•"/>
            </a:pPr>
            <a:r>
              <a:rPr lang="en-US"/>
              <a:t>Cloud Lift and Shift</a:t>
            </a:r>
          </a:p>
        </p:txBody>
      </p:sp>
      <p:sp>
        <p:nvSpPr>
          <p:cNvPr id="4" name="Text Placeholder 3">
            <a:extLst>
              <a:ext uri="{FF2B5EF4-FFF2-40B4-BE49-F238E27FC236}">
                <a16:creationId xmlns:a16="http://schemas.microsoft.com/office/drawing/2014/main" id="{B43C3584-5BE5-2C4D-A37D-85AF75ED006B}"/>
              </a:ext>
            </a:extLst>
          </p:cNvPr>
          <p:cNvSpPr>
            <a:spLocks noGrp="1"/>
          </p:cNvSpPr>
          <p:nvPr>
            <p:ph type="body" sz="quarter" idx="11"/>
          </p:nvPr>
        </p:nvSpPr>
        <p:spPr>
          <a:xfrm>
            <a:off x="365760" y="1512454"/>
            <a:ext cx="4737463" cy="409484"/>
          </a:xfrm>
        </p:spPr>
        <p:txBody>
          <a:bodyPr/>
          <a:lstStyle/>
          <a:p>
            <a:r>
              <a:rPr lang="en-US"/>
              <a:t>Data Center modernization</a:t>
            </a:r>
          </a:p>
        </p:txBody>
      </p:sp>
      <p:sp>
        <p:nvSpPr>
          <p:cNvPr id="10" name="Text Placeholder 2">
            <a:extLst>
              <a:ext uri="{FF2B5EF4-FFF2-40B4-BE49-F238E27FC236}">
                <a16:creationId xmlns:a16="http://schemas.microsoft.com/office/drawing/2014/main" id="{1C1C4400-2736-8541-AD06-0EE956125BAE}"/>
              </a:ext>
            </a:extLst>
          </p:cNvPr>
          <p:cNvSpPr txBox="1">
            <a:spLocks/>
          </p:cNvSpPr>
          <p:nvPr/>
        </p:nvSpPr>
        <p:spPr>
          <a:xfrm>
            <a:off x="365760" y="3303510"/>
            <a:ext cx="4737463" cy="21537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t>Expand application scenarios</a:t>
            </a:r>
          </a:p>
          <a:p>
            <a:pPr marL="285750" indent="-285750">
              <a:lnSpc>
                <a:spcPct val="150000"/>
              </a:lnSpc>
              <a:buFont typeface="Arial" panose="020B0604020202020204" pitchFamily="34" charset="0"/>
              <a:buChar char="•"/>
            </a:pPr>
            <a:r>
              <a:rPr lang="en-US"/>
              <a:t>Cross platform</a:t>
            </a:r>
          </a:p>
          <a:p>
            <a:pPr marL="285750" indent="-285750">
              <a:lnSpc>
                <a:spcPct val="150000"/>
              </a:lnSpc>
              <a:buFont typeface="Arial" panose="020B0604020202020204" pitchFamily="34" charset="0"/>
              <a:buChar char="•"/>
            </a:pPr>
            <a:r>
              <a:rPr lang="en-US"/>
              <a:t>Containers + Microservices</a:t>
            </a:r>
          </a:p>
          <a:p>
            <a:pPr marL="285750" indent="-285750">
              <a:lnSpc>
                <a:spcPct val="150000"/>
              </a:lnSpc>
              <a:buFont typeface="Arial" panose="020B0604020202020204" pitchFamily="34" charset="0"/>
              <a:buChar char="•"/>
            </a:pPr>
            <a:r>
              <a:rPr lang="en-US"/>
              <a:t>Cloud Native</a:t>
            </a:r>
          </a:p>
        </p:txBody>
      </p:sp>
      <p:sp>
        <p:nvSpPr>
          <p:cNvPr id="11" name="Text Placeholder 3">
            <a:extLst>
              <a:ext uri="{FF2B5EF4-FFF2-40B4-BE49-F238E27FC236}">
                <a16:creationId xmlns:a16="http://schemas.microsoft.com/office/drawing/2014/main" id="{9F4DF480-255F-164A-9278-D62E781E4F7A}"/>
              </a:ext>
            </a:extLst>
          </p:cNvPr>
          <p:cNvSpPr txBox="1">
            <a:spLocks/>
          </p:cNvSpPr>
          <p:nvPr/>
        </p:nvSpPr>
        <p:spPr>
          <a:xfrm>
            <a:off x="365760" y="2856180"/>
            <a:ext cx="4737463"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Application transformation</a:t>
            </a:r>
          </a:p>
        </p:txBody>
      </p:sp>
      <p:pic>
        <p:nvPicPr>
          <p:cNvPr id="12" name="Picture Placeholder 11">
            <a:extLst>
              <a:ext uri="{FF2B5EF4-FFF2-40B4-BE49-F238E27FC236}">
                <a16:creationId xmlns:a16="http://schemas.microsoft.com/office/drawing/2014/main" id="{E427FF9E-E199-BE4F-90B4-EF05B5152923}"/>
              </a:ext>
            </a:extLst>
          </p:cNvPr>
          <p:cNvPicPr>
            <a:picLocks noGrp="1" noChangeAspect="1"/>
          </p:cNvPicPr>
          <p:nvPr>
            <p:ph type="pic" sz="quarter" idx="13"/>
          </p:nvPr>
        </p:nvPicPr>
        <p:blipFill>
          <a:blip r:embed="rId2"/>
          <a:srcRect l="12545" r="12545"/>
          <a:stretch>
            <a:fillRect/>
          </a:stretch>
        </p:blipFill>
        <p:spPr>
          <a:prstGeom prst="rect">
            <a:avLst/>
          </a:prstGeom>
        </p:spPr>
      </p:pic>
    </p:spTree>
    <p:extLst>
      <p:ext uri="{BB962C8B-B14F-4D97-AF65-F5344CB8AC3E}">
        <p14:creationId xmlns:p14="http://schemas.microsoft.com/office/powerpoint/2010/main" val="41288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rPr>
              <a:t>Application migration</a:t>
            </a:r>
            <a:endParaRPr lang="en-US" sz="4000">
              <a:solidFill>
                <a:schemeClr val="accent1"/>
              </a:solidFill>
            </a:endParaRPr>
          </a:p>
        </p:txBody>
      </p:sp>
    </p:spTree>
    <p:extLst>
      <p:ext uri="{BB962C8B-B14F-4D97-AF65-F5344CB8AC3E}">
        <p14:creationId xmlns:p14="http://schemas.microsoft.com/office/powerpoint/2010/main" val="64254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ASP.NET </a:t>
            </a:r>
            <a:r>
              <a:rPr lang="en-US"/>
              <a:t>to App Service</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990654"/>
            <a:ext cx="11390811" cy="986010"/>
          </a:xfrm>
        </p:spPr>
        <p:txBody>
          <a:bodyPr/>
          <a:lstStyle/>
          <a:p>
            <a:pPr marL="742950" lvl="1" indent="-285750">
              <a:buFont typeface="Arial" panose="020B0604020202020204" pitchFamily="34" charset="0"/>
              <a:buChar char="•"/>
            </a:pPr>
            <a:r>
              <a:rPr lang="en-US" sz="1600">
                <a:solidFill>
                  <a:schemeClr val="accent4"/>
                </a:solidFill>
              </a:rPr>
              <a:t>Customer wants DevOps agility &amp; App scalability</a:t>
            </a:r>
          </a:p>
          <a:p>
            <a:pPr marL="742950" lvl="1" indent="-285750">
              <a:buFont typeface="Arial" panose="020B0604020202020204" pitchFamily="34" charset="0"/>
              <a:buChar char="•"/>
            </a:pPr>
            <a:r>
              <a:rPr lang="en-US" sz="1600">
                <a:solidFill>
                  <a:schemeClr val="accent4"/>
                </a:solidFill>
              </a:rPr>
              <a:t>App has to stay on .NET Framework (i.e. </a:t>
            </a:r>
            <a:r>
              <a:rPr lang="en-US" sz="1600" err="1">
                <a:solidFill>
                  <a:schemeClr val="accent4"/>
                </a:solidFill>
              </a:rPr>
              <a:t>WebForms</a:t>
            </a:r>
            <a:r>
              <a:rPr lang="en-US" sz="1600">
                <a:solidFill>
                  <a:schemeClr val="accent4"/>
                </a:solidFill>
              </a:rPr>
              <a:t>, WCF)</a:t>
            </a:r>
          </a:p>
          <a:p>
            <a:pPr marL="742950" lvl="1" indent="-285750">
              <a:buFont typeface="Arial" panose="020B0604020202020204" pitchFamily="34" charset="0"/>
              <a:buChar char="•"/>
            </a:pPr>
            <a:r>
              <a:rPr lang="en-US" sz="1600">
                <a:solidFill>
                  <a:schemeClr val="accent4"/>
                </a:solidFill>
              </a:rPr>
              <a:t>Monolithic or n-tier (course grained services)</a:t>
            </a: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p:txBody>
          <a:bodyPr/>
          <a:lstStyle/>
          <a:p>
            <a:r>
              <a:rPr lang="en-US"/>
              <a:t>Problem</a:t>
            </a:r>
          </a:p>
        </p:txBody>
      </p:sp>
      <p:sp>
        <p:nvSpPr>
          <p:cNvPr id="7" name="Text Placeholder 2">
            <a:extLst>
              <a:ext uri="{FF2B5EF4-FFF2-40B4-BE49-F238E27FC236}">
                <a16:creationId xmlns:a16="http://schemas.microsoft.com/office/drawing/2014/main" id="{39EB6A51-CDF4-C449-822C-216B0DA40230}"/>
              </a:ext>
            </a:extLst>
          </p:cNvPr>
          <p:cNvSpPr txBox="1">
            <a:spLocks/>
          </p:cNvSpPr>
          <p:nvPr/>
        </p:nvSpPr>
        <p:spPr>
          <a:xfrm>
            <a:off x="365760" y="3671588"/>
            <a:ext cx="11390811" cy="98601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buFont typeface="Arial" panose="020B0604020202020204" pitchFamily="34" charset="0"/>
              <a:buChar char="•"/>
            </a:pPr>
            <a:r>
              <a:rPr lang="en-US" sz="1600">
                <a:solidFill>
                  <a:schemeClr val="accent4"/>
                </a:solidFill>
              </a:rPr>
              <a:t>Migration to App Service with minimal code changes</a:t>
            </a:r>
          </a:p>
        </p:txBody>
      </p:sp>
      <p:sp>
        <p:nvSpPr>
          <p:cNvPr id="8" name="Text Placeholder 3">
            <a:extLst>
              <a:ext uri="{FF2B5EF4-FFF2-40B4-BE49-F238E27FC236}">
                <a16:creationId xmlns:a16="http://schemas.microsoft.com/office/drawing/2014/main" id="{E3D5B37B-5E13-6249-A5C0-FB716F3968A6}"/>
              </a:ext>
            </a:extLst>
          </p:cNvPr>
          <p:cNvSpPr txBox="1">
            <a:spLocks/>
          </p:cNvSpPr>
          <p:nvPr/>
        </p:nvSpPr>
        <p:spPr>
          <a:xfrm>
            <a:off x="365760" y="3224258"/>
            <a:ext cx="11390811"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Solution</a:t>
            </a:r>
          </a:p>
        </p:txBody>
      </p:sp>
    </p:spTree>
    <p:extLst>
      <p:ext uri="{BB962C8B-B14F-4D97-AF65-F5344CB8AC3E}">
        <p14:creationId xmlns:p14="http://schemas.microsoft.com/office/powerpoint/2010/main" val="13221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dirty="0">
                <a:solidFill>
                  <a:schemeClr val="accent1"/>
                </a:solidFill>
              </a:rPr>
              <a:t>.NET Framework </a:t>
            </a:r>
            <a:r>
              <a:rPr lang="en-US" dirty="0"/>
              <a:t>containerization</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990654"/>
            <a:ext cx="11390811" cy="986010"/>
          </a:xfrm>
        </p:spPr>
        <p:txBody>
          <a:bodyPr/>
          <a:lstStyle/>
          <a:p>
            <a:pPr marL="685800" lvl="1" indent="-457200">
              <a:buFont typeface="Arial" panose="020B0604020202020204" pitchFamily="34" charset="0"/>
              <a:buChar char="•"/>
            </a:pPr>
            <a:r>
              <a:rPr lang="en-US" sz="1600">
                <a:solidFill>
                  <a:schemeClr val="accent4"/>
                </a:solidFill>
              </a:rPr>
              <a:t>App has dependencies on Windows/.NET Framework (i.e. GAC, MSIs)</a:t>
            </a:r>
          </a:p>
          <a:p>
            <a:pPr marL="685800" lvl="1" indent="-457200">
              <a:buFont typeface="Arial" panose="020B0604020202020204" pitchFamily="34" charset="0"/>
              <a:buChar char="•"/>
            </a:pPr>
            <a:r>
              <a:rPr lang="en-US" sz="1600">
                <a:solidFill>
                  <a:schemeClr val="accent4"/>
                </a:solidFill>
              </a:rPr>
              <a:t>Monolithic or n-tier (course grained services)</a:t>
            </a: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p:txBody>
          <a:bodyPr/>
          <a:lstStyle/>
          <a:p>
            <a:r>
              <a:rPr lang="en-US"/>
              <a:t>Problem</a:t>
            </a:r>
          </a:p>
        </p:txBody>
      </p:sp>
      <p:sp>
        <p:nvSpPr>
          <p:cNvPr id="7" name="Text Placeholder 2">
            <a:extLst>
              <a:ext uri="{FF2B5EF4-FFF2-40B4-BE49-F238E27FC236}">
                <a16:creationId xmlns:a16="http://schemas.microsoft.com/office/drawing/2014/main" id="{39EB6A51-CDF4-C449-822C-216B0DA40230}"/>
              </a:ext>
            </a:extLst>
          </p:cNvPr>
          <p:cNvSpPr txBox="1">
            <a:spLocks/>
          </p:cNvSpPr>
          <p:nvPr/>
        </p:nvSpPr>
        <p:spPr>
          <a:xfrm>
            <a:off x="365760" y="3671588"/>
            <a:ext cx="11390811" cy="98601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lvl="1" indent="-457200">
              <a:buFont typeface="Arial" panose="020B0604020202020204" pitchFamily="34" charset="0"/>
              <a:buChar char="•"/>
            </a:pPr>
            <a:r>
              <a:rPr lang="en-US" sz="1600">
                <a:solidFill>
                  <a:schemeClr val="accent4"/>
                </a:solidFill>
              </a:rPr>
              <a:t>Windows Containers</a:t>
            </a:r>
          </a:p>
          <a:p>
            <a:pPr lvl="2" indent="-457200">
              <a:buFont typeface="Arial" panose="020B0604020202020204" pitchFamily="34" charset="0"/>
              <a:buChar char="•"/>
            </a:pPr>
            <a:r>
              <a:rPr lang="en-US" sz="1600">
                <a:solidFill>
                  <a:schemeClr val="accent4"/>
                </a:solidFill>
              </a:rPr>
              <a:t>App Service w/ Windows Containers</a:t>
            </a:r>
          </a:p>
          <a:p>
            <a:pPr lvl="2" indent="-457200">
              <a:buFont typeface="Arial" panose="020B0604020202020204" pitchFamily="34" charset="0"/>
              <a:buChar char="•"/>
            </a:pPr>
            <a:r>
              <a:rPr lang="en-US" sz="1600">
                <a:solidFill>
                  <a:schemeClr val="accent4"/>
                </a:solidFill>
              </a:rPr>
              <a:t>AKS</a:t>
            </a:r>
          </a:p>
        </p:txBody>
      </p:sp>
      <p:sp>
        <p:nvSpPr>
          <p:cNvPr id="8" name="Text Placeholder 3">
            <a:extLst>
              <a:ext uri="{FF2B5EF4-FFF2-40B4-BE49-F238E27FC236}">
                <a16:creationId xmlns:a16="http://schemas.microsoft.com/office/drawing/2014/main" id="{E3D5B37B-5E13-6249-A5C0-FB716F3968A6}"/>
              </a:ext>
            </a:extLst>
          </p:cNvPr>
          <p:cNvSpPr txBox="1">
            <a:spLocks/>
          </p:cNvSpPr>
          <p:nvPr/>
        </p:nvSpPr>
        <p:spPr>
          <a:xfrm>
            <a:off x="365760" y="3224258"/>
            <a:ext cx="11390811"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Solution</a:t>
            </a:r>
          </a:p>
        </p:txBody>
      </p:sp>
    </p:spTree>
    <p:extLst>
      <p:ext uri="{BB962C8B-B14F-4D97-AF65-F5344CB8AC3E}">
        <p14:creationId xmlns:p14="http://schemas.microsoft.com/office/powerpoint/2010/main" val="196091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rPr>
              <a:t>Application modernization</a:t>
            </a:r>
            <a:endParaRPr lang="en-US" sz="4000">
              <a:solidFill>
                <a:schemeClr val="accent1"/>
              </a:solidFill>
            </a:endParaRPr>
          </a:p>
        </p:txBody>
      </p:sp>
    </p:spTree>
    <p:extLst>
      <p:ext uri="{BB962C8B-B14F-4D97-AF65-F5344CB8AC3E}">
        <p14:creationId xmlns:p14="http://schemas.microsoft.com/office/powerpoint/2010/main" val="34794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8579DF6-158F-B14D-BB16-2E38FE74AE34}"/>
              </a:ext>
            </a:extLst>
          </p:cNvPr>
          <p:cNvSpPr>
            <a:spLocks noGrp="1"/>
          </p:cNvSpPr>
          <p:nvPr>
            <p:ph type="body" sz="quarter" idx="12"/>
          </p:nvPr>
        </p:nvSpPr>
        <p:spPr/>
        <p:txBody>
          <a:bodyPr/>
          <a:lstStyle/>
          <a:p>
            <a:r>
              <a:rPr lang="en-US" dirty="0">
                <a:solidFill>
                  <a:schemeClr val="accent1"/>
                </a:solidFill>
              </a:rPr>
              <a:t>.NET Core </a:t>
            </a:r>
            <a:r>
              <a:rPr lang="en-US" dirty="0"/>
              <a:t>Microservices on AKS</a:t>
            </a:r>
          </a:p>
        </p:txBody>
      </p:sp>
      <p:sp>
        <p:nvSpPr>
          <p:cNvPr id="5" name="Text Placeholder 2">
            <a:extLst>
              <a:ext uri="{FF2B5EF4-FFF2-40B4-BE49-F238E27FC236}">
                <a16:creationId xmlns:a16="http://schemas.microsoft.com/office/drawing/2014/main" id="{805781E2-CD1A-9544-B0A7-4E110485BB5F}"/>
              </a:ext>
            </a:extLst>
          </p:cNvPr>
          <p:cNvSpPr txBox="1">
            <a:spLocks/>
          </p:cNvSpPr>
          <p:nvPr/>
        </p:nvSpPr>
        <p:spPr>
          <a:xfrm>
            <a:off x="365760" y="1534254"/>
            <a:ext cx="11390811" cy="1755176"/>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16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en-US"/>
              <a:t>“Internal and external developers can independently release microservices at any point in time, which makes development faster and enables a continuous delivery approach completely based on Azure. We have set an astonishing speed for product development.”</a:t>
            </a:r>
            <a:br>
              <a:rPr lang="en-US" altLang="en-US"/>
            </a:br>
            <a:endParaRPr lang="en-US" altLang="en-US"/>
          </a:p>
          <a:p>
            <a:pPr>
              <a:lnSpc>
                <a:spcPct val="100000"/>
              </a:lnSpc>
            </a:pPr>
            <a:r>
              <a:rPr lang="en-US" altLang="en-US" sz="1200"/>
              <a:t>Thomas Friese: Vice President, Digital Ecosystem Platform</a:t>
            </a:r>
          </a:p>
          <a:p>
            <a:pPr>
              <a:lnSpc>
                <a:spcPct val="100000"/>
              </a:lnSpc>
            </a:pPr>
            <a:r>
              <a:rPr lang="en-US" altLang="en-US" sz="1200">
                <a:solidFill>
                  <a:schemeClr val="accent1"/>
                </a:solidFill>
              </a:rPr>
              <a:t>Siemens </a:t>
            </a:r>
            <a:r>
              <a:rPr lang="en-US" altLang="en-US" sz="1200" err="1">
                <a:solidFill>
                  <a:schemeClr val="accent1"/>
                </a:solidFill>
              </a:rPr>
              <a:t>Healthineers</a:t>
            </a:r>
            <a:endParaRPr lang="en-US" altLang="en-US" sz="1200">
              <a:solidFill>
                <a:schemeClr val="accent1"/>
              </a:solidFill>
            </a:endParaRPr>
          </a:p>
          <a:p>
            <a:endParaRPr lang="en-US"/>
          </a:p>
        </p:txBody>
      </p:sp>
      <p:pic>
        <p:nvPicPr>
          <p:cNvPr id="19" name="Picture 18">
            <a:extLst>
              <a:ext uri="{FF2B5EF4-FFF2-40B4-BE49-F238E27FC236}">
                <a16:creationId xmlns:a16="http://schemas.microsoft.com/office/drawing/2014/main" id="{D5089A5C-709D-B644-9B63-CC8A25F7532A}"/>
              </a:ext>
            </a:extLst>
          </p:cNvPr>
          <p:cNvPicPr>
            <a:picLocks noChangeAspect="1"/>
          </p:cNvPicPr>
          <p:nvPr/>
        </p:nvPicPr>
        <p:blipFill>
          <a:blip r:embed="rId3"/>
          <a:stretch>
            <a:fillRect/>
          </a:stretch>
        </p:blipFill>
        <p:spPr>
          <a:xfrm>
            <a:off x="-29181" y="3372589"/>
            <a:ext cx="12269821" cy="3495139"/>
          </a:xfrm>
          <a:prstGeom prst="rect">
            <a:avLst/>
          </a:prstGeom>
        </p:spPr>
      </p:pic>
      <p:pic>
        <p:nvPicPr>
          <p:cNvPr id="20" name="Picture 19" descr="A picture containing clipart&#10;&#10;Description automatically generated">
            <a:extLst>
              <a:ext uri="{FF2B5EF4-FFF2-40B4-BE49-F238E27FC236}">
                <a16:creationId xmlns:a16="http://schemas.microsoft.com/office/drawing/2014/main" id="{F6DFB0E6-8E65-BF49-AFEE-B27C7A2AA09E}"/>
              </a:ext>
            </a:extLst>
          </p:cNvPr>
          <p:cNvPicPr>
            <a:picLocks noChangeAspect="1"/>
          </p:cNvPicPr>
          <p:nvPr/>
        </p:nvPicPr>
        <p:blipFill>
          <a:blip r:embed="rId4"/>
          <a:stretch>
            <a:fillRect/>
          </a:stretch>
        </p:blipFill>
        <p:spPr>
          <a:xfrm>
            <a:off x="10140139" y="2602932"/>
            <a:ext cx="1686101" cy="395180"/>
          </a:xfrm>
          <a:prstGeom prst="rect">
            <a:avLst/>
          </a:prstGeom>
        </p:spPr>
      </p:pic>
      <p:sp>
        <p:nvSpPr>
          <p:cNvPr id="21" name="Rectangle 20">
            <a:extLst>
              <a:ext uri="{FF2B5EF4-FFF2-40B4-BE49-F238E27FC236}">
                <a16:creationId xmlns:a16="http://schemas.microsoft.com/office/drawing/2014/main" id="{92D80C29-9455-6D40-8657-E6318E29551A}"/>
              </a:ext>
            </a:extLst>
          </p:cNvPr>
          <p:cNvSpPr/>
          <p:nvPr/>
        </p:nvSpPr>
        <p:spPr bwMode="auto">
          <a:xfrm>
            <a:off x="5125453" y="4338105"/>
            <a:ext cx="6677526" cy="1564106"/>
          </a:xfrm>
          <a:prstGeom prst="rect">
            <a:avLst/>
          </a:prstGeom>
          <a:solidFill>
            <a:schemeClr val="accent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Customer Story:</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solidFill>
                  <a:schemeClr val="bg1"/>
                </a:solidFill>
                <a:ea typeface="Segoe UI" pitchFamily="34" charset="0"/>
                <a:cs typeface="Segoe UI" pitchFamily="34" charset="0"/>
                <a:hlinkClick r:id="rId5">
                  <a:extLst>
                    <a:ext uri="{A12FA001-AC4F-418D-AE19-62706E023703}">
                      <ahyp:hlinkClr xmlns:ahyp="http://schemas.microsoft.com/office/drawing/2018/hyperlinkcolor" val="tx"/>
                    </a:ext>
                  </a:extLst>
                </a:hlinkClick>
              </a:rPr>
              <a:t>https://aka.ms/SiemensCustomerStory</a:t>
            </a:r>
            <a:r>
              <a:rPr lang="en-US" sz="2000" dirty="0">
                <a:solidFill>
                  <a:schemeClr val="bg1"/>
                </a:solidFill>
                <a:ea typeface="Segoe UI" pitchFamily="34" charset="0"/>
                <a:cs typeface="Segoe UI" pitchFamily="34" charset="0"/>
              </a:rPr>
              <a:t>  </a:t>
            </a:r>
          </a:p>
        </p:txBody>
      </p:sp>
      <p:pic>
        <p:nvPicPr>
          <p:cNvPr id="22" name="Picture 21">
            <a:extLst>
              <a:ext uri="{FF2B5EF4-FFF2-40B4-BE49-F238E27FC236}">
                <a16:creationId xmlns:a16="http://schemas.microsoft.com/office/drawing/2014/main" id="{5033C1F8-6DB0-0447-B029-1CE7ACAA769B}"/>
              </a:ext>
            </a:extLst>
          </p:cNvPr>
          <p:cNvPicPr>
            <a:picLocks noChangeAspect="1"/>
          </p:cNvPicPr>
          <p:nvPr/>
        </p:nvPicPr>
        <p:blipFill>
          <a:blip r:embed="rId6"/>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0996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Agenda</a:t>
            </a:r>
            <a:endParaRPr lang="en-US"/>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672384"/>
            <a:ext cx="11390811" cy="1977664"/>
          </a:xfrm>
        </p:spPr>
        <p:txBody>
          <a:bodyPr/>
          <a:lstStyle/>
          <a:p>
            <a:pPr marL="285750" indent="-285750">
              <a:lnSpc>
                <a:spcPct val="150000"/>
              </a:lnSpc>
              <a:buFont typeface="Arial" panose="020B0604020202020204" pitchFamily="34" charset="0"/>
              <a:buChar char="•"/>
            </a:pPr>
            <a:r>
              <a:rPr lang="en-US"/>
              <a:t>Customer expectations vs. reality</a:t>
            </a:r>
          </a:p>
          <a:p>
            <a:pPr marL="285750" indent="-285750">
              <a:lnSpc>
                <a:spcPct val="150000"/>
              </a:lnSpc>
              <a:buFont typeface="Arial" panose="020B0604020202020204" pitchFamily="34" charset="0"/>
              <a:buChar char="•"/>
            </a:pPr>
            <a:r>
              <a:rPr lang="en-US"/>
              <a:t>.NET Momentum &amp; Roadmap</a:t>
            </a:r>
          </a:p>
          <a:p>
            <a:pPr marL="285750" indent="-285750">
              <a:lnSpc>
                <a:spcPct val="150000"/>
              </a:lnSpc>
              <a:buFont typeface="Arial" panose="020B0604020202020204" pitchFamily="34" charset="0"/>
              <a:buChar char="•"/>
            </a:pPr>
            <a:r>
              <a:rPr lang="en-US"/>
              <a:t>Migration &amp; modernization strategies</a:t>
            </a:r>
          </a:p>
          <a:p>
            <a:pPr marL="285750" indent="-285750">
              <a:lnSpc>
                <a:spcPct val="150000"/>
              </a:lnSpc>
              <a:buFont typeface="Arial" panose="020B0604020202020204" pitchFamily="34" charset="0"/>
              <a:buChar char="•"/>
            </a:pPr>
            <a:r>
              <a:rPr lang="en-US"/>
              <a:t>Migration &amp; modernization case studies</a:t>
            </a:r>
          </a:p>
        </p:txBody>
      </p:sp>
    </p:spTree>
    <p:extLst>
      <p:ext uri="{BB962C8B-B14F-4D97-AF65-F5344CB8AC3E}">
        <p14:creationId xmlns:p14="http://schemas.microsoft.com/office/powerpoint/2010/main" val="400273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05781E2-CD1A-9544-B0A7-4E110485BB5F}"/>
              </a:ext>
            </a:extLst>
          </p:cNvPr>
          <p:cNvSpPr txBox="1">
            <a:spLocks/>
          </p:cNvSpPr>
          <p:nvPr/>
        </p:nvSpPr>
        <p:spPr>
          <a:xfrm>
            <a:off x="4523362" y="3214991"/>
            <a:ext cx="7233209" cy="2065292"/>
          </a:xfrm>
          <a:prstGeom prst="rect">
            <a:avLst/>
          </a:prstGeom>
        </p:spPr>
        <p:txBody>
          <a:bodyPr vert="horz" lIns="91440" tIns="45720" rIns="91440" bIns="45720" rtlCol="0">
            <a:normAutofit fontScale="92500"/>
          </a:bodyPr>
          <a:lstStyle>
            <a:lvl1pPr indent="0">
              <a:lnSpc>
                <a:spcPct val="90000"/>
              </a:lnSpc>
              <a:spcBef>
                <a:spcPts val="1000"/>
              </a:spcBef>
              <a:buFont typeface="Arial" panose="020B0604020202020204" pitchFamily="34" charset="0"/>
              <a:buNone/>
              <a:defRPr sz="16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en-US" sz="1400">
                <a:latin typeface="Segoe UI Semilight" panose="020B0402040204020203" pitchFamily="34" charset="0"/>
                <a:cs typeface="Segoe UI Semilight" panose="020B0402040204020203" pitchFamily="34" charset="0"/>
              </a:rPr>
              <a:t>The </a:t>
            </a:r>
            <a:r>
              <a:rPr lang="en-US" sz="1400" err="1">
                <a:latin typeface="Segoe UI Semilight" panose="020B0402040204020203" pitchFamily="34" charset="0"/>
                <a:cs typeface="Segoe UI Semilight" panose="020B0402040204020203" pitchFamily="34" charset="0"/>
              </a:rPr>
              <a:t>Raygun</a:t>
            </a:r>
            <a:r>
              <a:rPr lang="en-US" sz="1400">
                <a:latin typeface="Segoe UI Semilight" panose="020B0402040204020203" pitchFamily="34" charset="0"/>
                <a:cs typeface="Segoe UI Semilight" panose="020B0402040204020203" pitchFamily="34" charset="0"/>
              </a:rPr>
              <a:t> platform offers a cloud-based set of tools that help developers build better-performing, more reliable software. Its Real-User Monitoring and Crash Reporting applications provide developers with deep insights into problems that end users are experiencing, so they can diagnose and fix issues faster. By moving its API nodes, which run on Linux, from Node.js to .NET Core, </a:t>
            </a:r>
            <a:r>
              <a:rPr lang="en-US" sz="1400" err="1">
                <a:latin typeface="Segoe UI Semilight" panose="020B0402040204020203" pitchFamily="34" charset="0"/>
                <a:cs typeface="Segoe UI Semilight" panose="020B0402040204020203" pitchFamily="34" charset="0"/>
              </a:rPr>
              <a:t>Raygun</a:t>
            </a:r>
            <a:r>
              <a:rPr lang="en-US" sz="1400">
                <a:latin typeface="Segoe UI Semilight" panose="020B0402040204020203" pitchFamily="34" charset="0"/>
                <a:cs typeface="Segoe UI Semilight" panose="020B0402040204020203" pitchFamily="34" charset="0"/>
              </a:rPr>
              <a:t> increased its request throughput from 1,000 to 20,000 requests per second per node, increasing scalability and reducing the number of nodes required. </a:t>
            </a:r>
          </a:p>
        </p:txBody>
      </p:sp>
      <p:pic>
        <p:nvPicPr>
          <p:cNvPr id="8" name="Picture Placeholder 3">
            <a:extLst>
              <a:ext uri="{FF2B5EF4-FFF2-40B4-BE49-F238E27FC236}">
                <a16:creationId xmlns:a16="http://schemas.microsoft.com/office/drawing/2014/main" id="{DDA07787-265A-4240-B18A-373A26B18C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25" b="48987"/>
          <a:stretch/>
        </p:blipFill>
        <p:spPr>
          <a:xfrm>
            <a:off x="0" y="1"/>
            <a:ext cx="12192000" cy="2990334"/>
          </a:xfrm>
          <a:prstGeom prst="rect">
            <a:avLst/>
          </a:prstGeom>
          <a:noFill/>
        </p:spPr>
      </p:pic>
      <p:sp>
        <p:nvSpPr>
          <p:cNvPr id="10" name="Title 12">
            <a:extLst>
              <a:ext uri="{FF2B5EF4-FFF2-40B4-BE49-F238E27FC236}">
                <a16:creationId xmlns:a16="http://schemas.microsoft.com/office/drawing/2014/main" id="{DA2FD61D-5315-1445-8E68-80FCC003EDD2}"/>
              </a:ext>
            </a:extLst>
          </p:cNvPr>
          <p:cNvSpPr txBox="1">
            <a:spLocks/>
          </p:cNvSpPr>
          <p:nvPr/>
        </p:nvSpPr>
        <p:spPr>
          <a:xfrm>
            <a:off x="365760" y="3209637"/>
            <a:ext cx="3709102" cy="206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sz="2800" b="1">
                <a:solidFill>
                  <a:schemeClr val="accent3"/>
                </a:solidFill>
                <a:latin typeface="Segoe UI Semibold" panose="020B0502040204020203" pitchFamily="34" charset="0"/>
                <a:ea typeface="+mn-ea"/>
                <a:cs typeface="Segoe UI Semibold" panose="020B0502040204020203" pitchFamily="34" charset="0"/>
              </a:rPr>
              <a:t>App performance monitoring provider increases throughput by 2,000 percent with .NET Core</a:t>
            </a:r>
          </a:p>
        </p:txBody>
      </p:sp>
      <p:pic>
        <p:nvPicPr>
          <p:cNvPr id="13" name="Picture Placeholder 1">
            <a:extLst>
              <a:ext uri="{FF2B5EF4-FFF2-40B4-BE49-F238E27FC236}">
                <a16:creationId xmlns:a16="http://schemas.microsoft.com/office/drawing/2014/main" id="{3B262F4B-4B2B-DC4F-B39F-7ED71ED08A93}"/>
              </a:ext>
            </a:extLst>
          </p:cNvPr>
          <p:cNvPicPr>
            <a:picLocks noChangeAspect="1"/>
          </p:cNvPicPr>
          <p:nvPr/>
        </p:nvPicPr>
        <p:blipFill>
          <a:blip r:embed="rId4" cstate="print">
            <a:extLst>
              <a:ext uri="{28A0092B-C50C-407E-A947-70E740481C1C}">
                <a14:useLocalDpi xmlns:a14="http://schemas.microsoft.com/office/drawing/2010/main" val="0"/>
              </a:ext>
            </a:extLst>
          </a:blip>
          <a:srcRect l="8191" r="8191"/>
          <a:stretch>
            <a:fillRect/>
          </a:stretch>
        </p:blipFill>
        <p:spPr>
          <a:xfrm>
            <a:off x="445690" y="5568162"/>
            <a:ext cx="1237196" cy="499987"/>
          </a:xfrm>
          <a:prstGeom prst="rect">
            <a:avLst/>
          </a:prstGeom>
        </p:spPr>
      </p:pic>
      <p:sp>
        <p:nvSpPr>
          <p:cNvPr id="14" name="Text Placeholder 71">
            <a:extLst>
              <a:ext uri="{FF2B5EF4-FFF2-40B4-BE49-F238E27FC236}">
                <a16:creationId xmlns:a16="http://schemas.microsoft.com/office/drawing/2014/main" id="{B65A2E4D-0DA5-CD46-8E02-12D47509A5A7}"/>
              </a:ext>
            </a:extLst>
          </p:cNvPr>
          <p:cNvSpPr txBox="1">
            <a:spLocks/>
          </p:cNvSpPr>
          <p:nvPr/>
        </p:nvSpPr>
        <p:spPr>
          <a:xfrm>
            <a:off x="10041792" y="5740334"/>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Software error and crash reporting</a:t>
            </a:r>
          </a:p>
        </p:txBody>
      </p:sp>
      <p:sp>
        <p:nvSpPr>
          <p:cNvPr id="15" name="Text Placeholder 65">
            <a:extLst>
              <a:ext uri="{FF2B5EF4-FFF2-40B4-BE49-F238E27FC236}">
                <a16:creationId xmlns:a16="http://schemas.microsoft.com/office/drawing/2014/main" id="{F22BB6E5-312B-D04C-BF9B-79E0CB8FDB75}"/>
              </a:ext>
            </a:extLst>
          </p:cNvPr>
          <p:cNvSpPr txBox="1">
            <a:spLocks/>
          </p:cNvSpPr>
          <p:nvPr/>
        </p:nvSpPr>
        <p:spPr>
          <a:xfrm>
            <a:off x="9070549" y="5740334"/>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New Zealand</a:t>
            </a:r>
          </a:p>
        </p:txBody>
      </p:sp>
      <p:sp>
        <p:nvSpPr>
          <p:cNvPr id="17" name="Text Placeholder 66">
            <a:extLst>
              <a:ext uri="{FF2B5EF4-FFF2-40B4-BE49-F238E27FC236}">
                <a16:creationId xmlns:a16="http://schemas.microsoft.com/office/drawing/2014/main" id="{664E7512-4C04-E64E-9546-6771898929DC}"/>
              </a:ext>
            </a:extLst>
          </p:cNvPr>
          <p:cNvSpPr txBox="1">
            <a:spLocks/>
          </p:cNvSpPr>
          <p:nvPr/>
        </p:nvSpPr>
        <p:spPr>
          <a:xfrm>
            <a:off x="7406039" y="5736916"/>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Telecommunications</a:t>
            </a:r>
          </a:p>
        </p:txBody>
      </p:sp>
      <p:sp>
        <p:nvSpPr>
          <p:cNvPr id="18" name="Text Placeholder 67">
            <a:extLst>
              <a:ext uri="{FF2B5EF4-FFF2-40B4-BE49-F238E27FC236}">
                <a16:creationId xmlns:a16="http://schemas.microsoft.com/office/drawing/2014/main" id="{D1811524-DFB6-9E40-97A8-A19802D85E9E}"/>
              </a:ext>
            </a:extLst>
          </p:cNvPr>
          <p:cNvSpPr txBox="1">
            <a:spLocks/>
          </p:cNvSpPr>
          <p:nvPr/>
        </p:nvSpPr>
        <p:spPr>
          <a:xfrm>
            <a:off x="6219726" y="5740334"/>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40 employees</a:t>
            </a:r>
          </a:p>
        </p:txBody>
      </p:sp>
      <p:sp>
        <p:nvSpPr>
          <p:cNvPr id="23" name="Text Placeholder 68">
            <a:extLst>
              <a:ext uri="{FF2B5EF4-FFF2-40B4-BE49-F238E27FC236}">
                <a16:creationId xmlns:a16="http://schemas.microsoft.com/office/drawing/2014/main" id="{9464F79E-A9B3-4F4E-B46C-12536237DCE2}"/>
              </a:ext>
            </a:extLst>
          </p:cNvPr>
          <p:cNvSpPr txBox="1">
            <a:spLocks/>
          </p:cNvSpPr>
          <p:nvPr/>
        </p:nvSpPr>
        <p:spPr>
          <a:xfrm>
            <a:off x="4523362" y="5740334"/>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a:solidFill>
                  <a:schemeClr val="accent4"/>
                </a:solidFill>
              </a:rPr>
              <a:t>Microsoft .NET </a:t>
            </a:r>
            <a:r>
              <a:rPr lang="nl-NL" sz="1000" err="1">
                <a:solidFill>
                  <a:schemeClr val="accent4"/>
                </a:solidFill>
              </a:rPr>
              <a:t>Core</a:t>
            </a:r>
            <a:br>
              <a:rPr lang="nl-NL" sz="1000">
                <a:solidFill>
                  <a:schemeClr val="accent4"/>
                </a:solidFill>
              </a:rPr>
            </a:br>
            <a:r>
              <a:rPr lang="nl-NL" sz="1000">
                <a:solidFill>
                  <a:schemeClr val="accent4"/>
                </a:solidFill>
              </a:rPr>
              <a:t>Microsoft Visual Studio </a:t>
            </a:r>
          </a:p>
        </p:txBody>
      </p:sp>
      <p:sp>
        <p:nvSpPr>
          <p:cNvPr id="24" name="Text Placeholder 71">
            <a:extLst>
              <a:ext uri="{FF2B5EF4-FFF2-40B4-BE49-F238E27FC236}">
                <a16:creationId xmlns:a16="http://schemas.microsoft.com/office/drawing/2014/main" id="{E05AC040-3EAB-DC4C-B7F6-71C812A49408}"/>
              </a:ext>
            </a:extLst>
          </p:cNvPr>
          <p:cNvSpPr txBox="1">
            <a:spLocks/>
          </p:cNvSpPr>
          <p:nvPr/>
        </p:nvSpPr>
        <p:spPr>
          <a:xfrm>
            <a:off x="10041792" y="5508357"/>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Business Need</a:t>
            </a:r>
          </a:p>
        </p:txBody>
      </p:sp>
      <p:sp>
        <p:nvSpPr>
          <p:cNvPr id="25" name="Text Placeholder 65">
            <a:extLst>
              <a:ext uri="{FF2B5EF4-FFF2-40B4-BE49-F238E27FC236}">
                <a16:creationId xmlns:a16="http://schemas.microsoft.com/office/drawing/2014/main" id="{466940FA-689B-6E48-8D23-6FAAE5B17AB0}"/>
              </a:ext>
            </a:extLst>
          </p:cNvPr>
          <p:cNvSpPr txBox="1">
            <a:spLocks/>
          </p:cNvSpPr>
          <p:nvPr/>
        </p:nvSpPr>
        <p:spPr>
          <a:xfrm>
            <a:off x="9070549" y="5508357"/>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Country</a:t>
            </a:r>
          </a:p>
        </p:txBody>
      </p:sp>
      <p:sp>
        <p:nvSpPr>
          <p:cNvPr id="26" name="Text Placeholder 66">
            <a:extLst>
              <a:ext uri="{FF2B5EF4-FFF2-40B4-BE49-F238E27FC236}">
                <a16:creationId xmlns:a16="http://schemas.microsoft.com/office/drawing/2014/main" id="{E3B43272-F84A-B74B-A1D6-8AA9194B0F25}"/>
              </a:ext>
            </a:extLst>
          </p:cNvPr>
          <p:cNvSpPr txBox="1">
            <a:spLocks/>
          </p:cNvSpPr>
          <p:nvPr/>
        </p:nvSpPr>
        <p:spPr>
          <a:xfrm>
            <a:off x="7406039" y="5504939"/>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Industry</a:t>
            </a:r>
          </a:p>
        </p:txBody>
      </p:sp>
      <p:sp>
        <p:nvSpPr>
          <p:cNvPr id="27" name="Text Placeholder 67">
            <a:extLst>
              <a:ext uri="{FF2B5EF4-FFF2-40B4-BE49-F238E27FC236}">
                <a16:creationId xmlns:a16="http://schemas.microsoft.com/office/drawing/2014/main" id="{7328D16C-5A98-1147-A7A7-F5E837D90CA5}"/>
              </a:ext>
            </a:extLst>
          </p:cNvPr>
          <p:cNvSpPr txBox="1">
            <a:spLocks/>
          </p:cNvSpPr>
          <p:nvPr/>
        </p:nvSpPr>
        <p:spPr>
          <a:xfrm>
            <a:off x="6219726" y="5508357"/>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Org Size</a:t>
            </a:r>
          </a:p>
        </p:txBody>
      </p:sp>
      <p:sp>
        <p:nvSpPr>
          <p:cNvPr id="28" name="Text Placeholder 68">
            <a:extLst>
              <a:ext uri="{FF2B5EF4-FFF2-40B4-BE49-F238E27FC236}">
                <a16:creationId xmlns:a16="http://schemas.microsoft.com/office/drawing/2014/main" id="{8978BA2D-97CF-4746-8CB4-F5CE209306D8}"/>
              </a:ext>
            </a:extLst>
          </p:cNvPr>
          <p:cNvSpPr txBox="1">
            <a:spLocks/>
          </p:cNvSpPr>
          <p:nvPr/>
        </p:nvSpPr>
        <p:spPr>
          <a:xfrm>
            <a:off x="4523362" y="5508357"/>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b="1" err="1"/>
              <a:t>Products</a:t>
            </a:r>
            <a:r>
              <a:rPr lang="nl-NL" sz="1000" b="1"/>
              <a:t> &amp; Services </a:t>
            </a:r>
          </a:p>
        </p:txBody>
      </p:sp>
    </p:spTree>
    <p:extLst>
      <p:ext uri="{BB962C8B-B14F-4D97-AF65-F5344CB8AC3E}">
        <p14:creationId xmlns:p14="http://schemas.microsoft.com/office/powerpoint/2010/main" val="8527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365761" y="1206230"/>
            <a:ext cx="4391066" cy="3618689"/>
          </a:xfrm>
        </p:spPr>
        <p:txBody>
          <a:bodyPr>
            <a:normAutofit/>
          </a:bodyPr>
          <a:lstStyle/>
          <a:p>
            <a:pPr>
              <a:lnSpc>
                <a:spcPct val="150000"/>
              </a:lnSpc>
            </a:pPr>
            <a:r>
              <a:rPr lang="en-US" sz="1400"/>
              <a:t>“To be one of the best e-commerce destinations in the US, we will have to handle millions of customers… That requires a top-class e-commerce system built on a flexible, open cloud platform. That is exactly what we got with Azure. </a:t>
            </a:r>
          </a:p>
          <a:p>
            <a:pPr>
              <a:lnSpc>
                <a:spcPct val="150000"/>
              </a:lnSpc>
            </a:pPr>
            <a:endParaRPr lang="en-US" sz="1400"/>
          </a:p>
          <a:p>
            <a:pPr>
              <a:lnSpc>
                <a:spcPct val="150000"/>
              </a:lnSpc>
            </a:pPr>
            <a:r>
              <a:rPr lang="en-US" sz="1400"/>
              <a:t>Being able to leverage so many </a:t>
            </a:r>
            <a:br>
              <a:rPr lang="en-US" sz="1400"/>
            </a:br>
            <a:r>
              <a:rPr lang="en-US" sz="1400"/>
              <a:t>off-the-shelf services and tools from Azure enabled us to go from zero to a full-fledged e-commerce marketplace in just about 12 months.”</a:t>
            </a:r>
          </a:p>
        </p:txBody>
      </p:sp>
      <p:pic>
        <p:nvPicPr>
          <p:cNvPr id="8" name="Picture Placeholder 7">
            <a:extLst>
              <a:ext uri="{FF2B5EF4-FFF2-40B4-BE49-F238E27FC236}">
                <a16:creationId xmlns:a16="http://schemas.microsoft.com/office/drawing/2014/main" id="{4AD8AE54-189F-8149-8C1B-E512F5C34912}"/>
              </a:ext>
            </a:extLst>
          </p:cNvPr>
          <p:cNvPicPr>
            <a:picLocks noGrp="1" noChangeAspect="1"/>
          </p:cNvPicPr>
          <p:nvPr>
            <p:ph type="pic" sz="quarter" idx="13"/>
          </p:nvPr>
        </p:nvPicPr>
        <p:blipFill rotWithShape="1">
          <a:blip r:embed="rId3"/>
          <a:srcRect l="2092" r="2092"/>
          <a:stretch/>
        </p:blipFill>
        <p:spPr>
          <a:prstGeom prst="rect">
            <a:avLst/>
          </a:prstGeom>
        </p:spPr>
      </p:pic>
      <p:sp>
        <p:nvSpPr>
          <p:cNvPr id="12" name="Rectangle 11">
            <a:extLst>
              <a:ext uri="{FF2B5EF4-FFF2-40B4-BE49-F238E27FC236}">
                <a16:creationId xmlns:a16="http://schemas.microsoft.com/office/drawing/2014/main" id="{A0F663E3-50E7-714E-AFCE-DB1787BB35E1}"/>
              </a:ext>
            </a:extLst>
          </p:cNvPr>
          <p:cNvSpPr/>
          <p:nvPr/>
        </p:nvSpPr>
        <p:spPr>
          <a:xfrm>
            <a:off x="374650" y="5236271"/>
            <a:ext cx="3510997" cy="830997"/>
          </a:xfrm>
          <a:prstGeom prst="rect">
            <a:avLst/>
          </a:prstGeom>
        </p:spPr>
        <p:txBody>
          <a:bodyPr wrap="square">
            <a:spAutoFit/>
          </a:bodyPr>
          <a:lstStyle/>
          <a:p>
            <a:pPr defTabSz="914367">
              <a:defRPr/>
            </a:pPr>
            <a:r>
              <a:rPr lang="en-US" sz="1200">
                <a:solidFill>
                  <a:srgbClr val="0078D7"/>
                </a:solidFill>
                <a:latin typeface="Segoe UI" panose="020B0502040204020203" pitchFamily="34" charset="0"/>
                <a:cs typeface="Segoe UI" panose="020B0502040204020203" pitchFamily="34" charset="0"/>
              </a:rPr>
              <a:t>Mike Hanrahan</a:t>
            </a:r>
          </a:p>
          <a:p>
            <a:pPr defTabSz="914367">
              <a:defRPr/>
            </a:pPr>
            <a:endParaRPr lang="en-US" sz="1200">
              <a:solidFill>
                <a:srgbClr val="0078D7"/>
              </a:solidFill>
              <a:latin typeface="Segoe UI" panose="020B0502040204020203" pitchFamily="34" charset="0"/>
              <a:cs typeface="Segoe UI" panose="020B0502040204020203" pitchFamily="34" charset="0"/>
            </a:endParaRPr>
          </a:p>
          <a:p>
            <a:pPr defTabSz="914367">
              <a:defRPr/>
            </a:pPr>
            <a:r>
              <a:rPr lang="en-US" sz="1200">
                <a:solidFill>
                  <a:schemeClr val="accent4">
                    <a:lumMod val="60000"/>
                    <a:lumOff val="40000"/>
                  </a:schemeClr>
                </a:solidFill>
                <a:latin typeface="Segoe UI Semilight" panose="020B0402040204020203" pitchFamily="34" charset="0"/>
                <a:cs typeface="Segoe UI Semilight" panose="020B0402040204020203" pitchFamily="34" charset="0"/>
              </a:rPr>
              <a:t>CTO</a:t>
            </a:r>
          </a:p>
          <a:p>
            <a:pPr defTabSz="914367">
              <a:defRPr/>
            </a:pPr>
            <a:r>
              <a:rPr lang="en-US" sz="1200" err="1">
                <a:solidFill>
                  <a:schemeClr val="accent4">
                    <a:lumMod val="60000"/>
                    <a:lumOff val="40000"/>
                  </a:schemeClr>
                </a:solidFill>
                <a:latin typeface="Segoe UI Semilight" panose="020B0402040204020203" pitchFamily="34" charset="0"/>
                <a:cs typeface="Segoe UI Semilight" panose="020B0402040204020203" pitchFamily="34" charset="0"/>
              </a:rPr>
              <a:t>Jet.com</a:t>
            </a:r>
            <a:endParaRPr lang="en-US" sz="1200">
              <a:solidFill>
                <a:schemeClr val="accent4">
                  <a:lumMod val="60000"/>
                  <a:lumOff val="40000"/>
                </a:schemeClr>
              </a:solidFill>
              <a:latin typeface="Segoe UI Semilight" panose="020B0402040204020203" pitchFamily="34" charset="0"/>
              <a:cs typeface="Segoe UI Semilight" panose="020B0402040204020203" pitchFamily="34" charset="0"/>
            </a:endParaRPr>
          </a:p>
        </p:txBody>
      </p:sp>
      <p:pic>
        <p:nvPicPr>
          <p:cNvPr id="15" name="Picture 14">
            <a:extLst>
              <a:ext uri="{FF2B5EF4-FFF2-40B4-BE49-F238E27FC236}">
                <a16:creationId xmlns:a16="http://schemas.microsoft.com/office/drawing/2014/main" id="{9CB3A443-4E13-1F42-9EF8-7C3F967A021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382656" y="390236"/>
            <a:ext cx="1278202" cy="522018"/>
          </a:xfrm>
          <a:prstGeom prst="rect">
            <a:avLst/>
          </a:prstGeom>
        </p:spPr>
      </p:pic>
    </p:spTree>
    <p:extLst>
      <p:ext uri="{BB962C8B-B14F-4D97-AF65-F5344CB8AC3E}">
        <p14:creationId xmlns:p14="http://schemas.microsoft.com/office/powerpoint/2010/main" val="889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05781E2-CD1A-9544-B0A7-4E110485BB5F}"/>
              </a:ext>
            </a:extLst>
          </p:cNvPr>
          <p:cNvSpPr txBox="1">
            <a:spLocks/>
          </p:cNvSpPr>
          <p:nvPr/>
        </p:nvSpPr>
        <p:spPr>
          <a:xfrm>
            <a:off x="4523362" y="3214991"/>
            <a:ext cx="7233209" cy="2065292"/>
          </a:xfrm>
          <a:prstGeom prst="rect">
            <a:avLst/>
          </a:prstGeom>
        </p:spPr>
        <p:txBody>
          <a:bodyPr vert="horz" lIns="91440" tIns="45720" rIns="91440" bIns="45720" rtlCol="0">
            <a:normAutofit/>
          </a:bodyPr>
          <a:lstStyle>
            <a:defPPr>
              <a:defRPr lang="en-US"/>
            </a:defPPr>
            <a:lvl1pPr indent="0">
              <a:lnSpc>
                <a:spcPct val="150000"/>
              </a:lnSpc>
              <a:spcBef>
                <a:spcPts val="1000"/>
              </a:spcBef>
              <a:buFont typeface="Arial" panose="020B0604020202020204" pitchFamily="34" charset="0"/>
              <a:buNone/>
              <a:defRPr sz="1400">
                <a:solidFill>
                  <a:schemeClr val="accent4"/>
                </a:solidFill>
                <a:latin typeface="Segoe UI Semilight" panose="020B0402040204020203" pitchFamily="34" charset="0"/>
                <a:cs typeface="Segoe UI Semilight" panose="020B04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Tencent </a:t>
            </a:r>
            <a:r>
              <a:rPr lang="en-US" err="1"/>
              <a:t>FiT</a:t>
            </a:r>
            <a:r>
              <a:rPr lang="en-US"/>
              <a:t>, a division of Tencent and a global leader in online and mobile payment services, planned to modernize its IT infrastructure to accommodate rapid business expansion. The company migrated to a new back-end architecture based on .NET Core and ASP.NET Core. It now has an efficient API gateway for communication with payment settlement services, making them more scalable and maintainable and its development teams more agile.</a:t>
            </a:r>
          </a:p>
        </p:txBody>
      </p:sp>
      <p:sp>
        <p:nvSpPr>
          <p:cNvPr id="10" name="Title 12">
            <a:extLst>
              <a:ext uri="{FF2B5EF4-FFF2-40B4-BE49-F238E27FC236}">
                <a16:creationId xmlns:a16="http://schemas.microsoft.com/office/drawing/2014/main" id="{DA2FD61D-5315-1445-8E68-80FCC003EDD2}"/>
              </a:ext>
            </a:extLst>
          </p:cNvPr>
          <p:cNvSpPr txBox="1">
            <a:spLocks/>
          </p:cNvSpPr>
          <p:nvPr/>
        </p:nvSpPr>
        <p:spPr>
          <a:xfrm>
            <a:off x="365760" y="3209637"/>
            <a:ext cx="3709102" cy="2065292"/>
          </a:xfrm>
          <a:prstGeom prst="rect">
            <a:avLst/>
          </a:prstGeom>
        </p:spPr>
        <p:txBody>
          <a:bodyPr/>
          <a:lstStyle>
            <a:defPPr>
              <a:defRPr lang="en-US"/>
            </a:defPPr>
            <a:lvl1pPr>
              <a:lnSpc>
                <a:spcPct val="90000"/>
              </a:lnSpc>
              <a:spcBef>
                <a:spcPct val="0"/>
              </a:spcBef>
              <a:buNone/>
              <a:defRPr sz="2800" b="1">
                <a:solidFill>
                  <a:schemeClr val="accent3"/>
                </a:solidFill>
                <a:latin typeface="Segoe UI Semibold" panose="020B0502040204020203" pitchFamily="34" charset="0"/>
                <a:cs typeface="Segoe UI Semibold" panose="020B0502040204020203" pitchFamily="34" charset="0"/>
              </a:defRPr>
            </a:lvl1pPr>
          </a:lstStyle>
          <a:p>
            <a:r>
              <a:rPr lang="en-US"/>
              <a:t>Tencent updates web and mobile payment infrastructure for better scalability and agility</a:t>
            </a:r>
          </a:p>
        </p:txBody>
      </p:sp>
      <p:sp>
        <p:nvSpPr>
          <p:cNvPr id="14" name="Text Placeholder 71">
            <a:extLst>
              <a:ext uri="{FF2B5EF4-FFF2-40B4-BE49-F238E27FC236}">
                <a16:creationId xmlns:a16="http://schemas.microsoft.com/office/drawing/2014/main" id="{B65A2E4D-0DA5-CD46-8E02-12D47509A5A7}"/>
              </a:ext>
            </a:extLst>
          </p:cNvPr>
          <p:cNvSpPr txBox="1">
            <a:spLocks/>
          </p:cNvSpPr>
          <p:nvPr/>
        </p:nvSpPr>
        <p:spPr>
          <a:xfrm>
            <a:off x="10041792" y="5740334"/>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IT Development</a:t>
            </a:r>
          </a:p>
        </p:txBody>
      </p:sp>
      <p:sp>
        <p:nvSpPr>
          <p:cNvPr id="15" name="Text Placeholder 65">
            <a:extLst>
              <a:ext uri="{FF2B5EF4-FFF2-40B4-BE49-F238E27FC236}">
                <a16:creationId xmlns:a16="http://schemas.microsoft.com/office/drawing/2014/main" id="{F22BB6E5-312B-D04C-BF9B-79E0CB8FDB75}"/>
              </a:ext>
            </a:extLst>
          </p:cNvPr>
          <p:cNvSpPr txBox="1">
            <a:spLocks/>
          </p:cNvSpPr>
          <p:nvPr/>
        </p:nvSpPr>
        <p:spPr>
          <a:xfrm>
            <a:off x="9070549" y="5740334"/>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China</a:t>
            </a:r>
          </a:p>
        </p:txBody>
      </p:sp>
      <p:sp>
        <p:nvSpPr>
          <p:cNvPr id="17" name="Text Placeholder 66">
            <a:extLst>
              <a:ext uri="{FF2B5EF4-FFF2-40B4-BE49-F238E27FC236}">
                <a16:creationId xmlns:a16="http://schemas.microsoft.com/office/drawing/2014/main" id="{664E7512-4C04-E64E-9546-6771898929DC}"/>
              </a:ext>
            </a:extLst>
          </p:cNvPr>
          <p:cNvSpPr txBox="1">
            <a:spLocks/>
          </p:cNvSpPr>
          <p:nvPr/>
        </p:nvSpPr>
        <p:spPr>
          <a:xfrm>
            <a:off x="7406039" y="5736916"/>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Professional Services</a:t>
            </a:r>
          </a:p>
        </p:txBody>
      </p:sp>
      <p:sp>
        <p:nvSpPr>
          <p:cNvPr id="18" name="Text Placeholder 67">
            <a:extLst>
              <a:ext uri="{FF2B5EF4-FFF2-40B4-BE49-F238E27FC236}">
                <a16:creationId xmlns:a16="http://schemas.microsoft.com/office/drawing/2014/main" id="{D1811524-DFB6-9E40-97A8-A19802D85E9E}"/>
              </a:ext>
            </a:extLst>
          </p:cNvPr>
          <p:cNvSpPr txBox="1">
            <a:spLocks/>
          </p:cNvSpPr>
          <p:nvPr/>
        </p:nvSpPr>
        <p:spPr>
          <a:xfrm>
            <a:off x="6219726" y="5740334"/>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34,000 employees</a:t>
            </a:r>
          </a:p>
        </p:txBody>
      </p:sp>
      <p:sp>
        <p:nvSpPr>
          <p:cNvPr id="23" name="Text Placeholder 68">
            <a:extLst>
              <a:ext uri="{FF2B5EF4-FFF2-40B4-BE49-F238E27FC236}">
                <a16:creationId xmlns:a16="http://schemas.microsoft.com/office/drawing/2014/main" id="{9464F79E-A9B3-4F4E-B46C-12536237DCE2}"/>
              </a:ext>
            </a:extLst>
          </p:cNvPr>
          <p:cNvSpPr txBox="1">
            <a:spLocks/>
          </p:cNvSpPr>
          <p:nvPr/>
        </p:nvSpPr>
        <p:spPr>
          <a:xfrm>
            <a:off x="4523362" y="5740334"/>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a:solidFill>
                  <a:schemeClr val="accent4"/>
                </a:solidFill>
              </a:rPr>
              <a:t>.NET </a:t>
            </a:r>
            <a:r>
              <a:rPr lang="nl-NL" sz="1000" err="1">
                <a:solidFill>
                  <a:schemeClr val="accent4"/>
                </a:solidFill>
              </a:rPr>
              <a:t>Core</a:t>
            </a:r>
            <a:br>
              <a:rPr lang="nl-NL" sz="1000">
                <a:solidFill>
                  <a:schemeClr val="accent4"/>
                </a:solidFill>
              </a:rPr>
            </a:br>
            <a:r>
              <a:rPr lang="nl-NL" sz="1000">
                <a:solidFill>
                  <a:schemeClr val="accent4"/>
                </a:solidFill>
              </a:rPr>
              <a:t>ASP.NET </a:t>
            </a:r>
            <a:r>
              <a:rPr lang="nl-NL" sz="1000" err="1">
                <a:solidFill>
                  <a:schemeClr val="accent4"/>
                </a:solidFill>
              </a:rPr>
              <a:t>Core</a:t>
            </a:r>
            <a:endParaRPr lang="nl-NL" sz="1000">
              <a:solidFill>
                <a:schemeClr val="accent4"/>
              </a:solidFill>
            </a:endParaRPr>
          </a:p>
        </p:txBody>
      </p:sp>
      <p:sp>
        <p:nvSpPr>
          <p:cNvPr id="24" name="Text Placeholder 71">
            <a:extLst>
              <a:ext uri="{FF2B5EF4-FFF2-40B4-BE49-F238E27FC236}">
                <a16:creationId xmlns:a16="http://schemas.microsoft.com/office/drawing/2014/main" id="{E05AC040-3EAB-DC4C-B7F6-71C812A49408}"/>
              </a:ext>
            </a:extLst>
          </p:cNvPr>
          <p:cNvSpPr txBox="1">
            <a:spLocks/>
          </p:cNvSpPr>
          <p:nvPr/>
        </p:nvSpPr>
        <p:spPr>
          <a:xfrm>
            <a:off x="10041792" y="5508357"/>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Business Need</a:t>
            </a:r>
          </a:p>
        </p:txBody>
      </p:sp>
      <p:sp>
        <p:nvSpPr>
          <p:cNvPr id="25" name="Text Placeholder 65">
            <a:extLst>
              <a:ext uri="{FF2B5EF4-FFF2-40B4-BE49-F238E27FC236}">
                <a16:creationId xmlns:a16="http://schemas.microsoft.com/office/drawing/2014/main" id="{466940FA-689B-6E48-8D23-6FAAE5B17AB0}"/>
              </a:ext>
            </a:extLst>
          </p:cNvPr>
          <p:cNvSpPr txBox="1">
            <a:spLocks/>
          </p:cNvSpPr>
          <p:nvPr/>
        </p:nvSpPr>
        <p:spPr>
          <a:xfrm>
            <a:off x="9070549" y="5508357"/>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Country</a:t>
            </a:r>
          </a:p>
        </p:txBody>
      </p:sp>
      <p:sp>
        <p:nvSpPr>
          <p:cNvPr id="26" name="Text Placeholder 66">
            <a:extLst>
              <a:ext uri="{FF2B5EF4-FFF2-40B4-BE49-F238E27FC236}">
                <a16:creationId xmlns:a16="http://schemas.microsoft.com/office/drawing/2014/main" id="{E3B43272-F84A-B74B-A1D6-8AA9194B0F25}"/>
              </a:ext>
            </a:extLst>
          </p:cNvPr>
          <p:cNvSpPr txBox="1">
            <a:spLocks/>
          </p:cNvSpPr>
          <p:nvPr/>
        </p:nvSpPr>
        <p:spPr>
          <a:xfrm>
            <a:off x="7406039" y="5504939"/>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Industry</a:t>
            </a:r>
          </a:p>
        </p:txBody>
      </p:sp>
      <p:sp>
        <p:nvSpPr>
          <p:cNvPr id="27" name="Text Placeholder 67">
            <a:extLst>
              <a:ext uri="{FF2B5EF4-FFF2-40B4-BE49-F238E27FC236}">
                <a16:creationId xmlns:a16="http://schemas.microsoft.com/office/drawing/2014/main" id="{7328D16C-5A98-1147-A7A7-F5E837D90CA5}"/>
              </a:ext>
            </a:extLst>
          </p:cNvPr>
          <p:cNvSpPr txBox="1">
            <a:spLocks/>
          </p:cNvSpPr>
          <p:nvPr/>
        </p:nvSpPr>
        <p:spPr>
          <a:xfrm>
            <a:off x="6219726" y="5508357"/>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Org Size</a:t>
            </a:r>
          </a:p>
        </p:txBody>
      </p:sp>
      <p:sp>
        <p:nvSpPr>
          <p:cNvPr id="28" name="Text Placeholder 68">
            <a:extLst>
              <a:ext uri="{FF2B5EF4-FFF2-40B4-BE49-F238E27FC236}">
                <a16:creationId xmlns:a16="http://schemas.microsoft.com/office/drawing/2014/main" id="{8978BA2D-97CF-4746-8CB4-F5CE209306D8}"/>
              </a:ext>
            </a:extLst>
          </p:cNvPr>
          <p:cNvSpPr txBox="1">
            <a:spLocks/>
          </p:cNvSpPr>
          <p:nvPr/>
        </p:nvSpPr>
        <p:spPr>
          <a:xfrm>
            <a:off x="4523362" y="5508357"/>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b="1" err="1"/>
              <a:t>Products</a:t>
            </a:r>
            <a:r>
              <a:rPr lang="nl-NL" sz="1000" b="1"/>
              <a:t> &amp; Services </a:t>
            </a:r>
          </a:p>
        </p:txBody>
      </p:sp>
      <p:pic>
        <p:nvPicPr>
          <p:cNvPr id="16" name="Picture Placeholder 22">
            <a:extLst>
              <a:ext uri="{FF2B5EF4-FFF2-40B4-BE49-F238E27FC236}">
                <a16:creationId xmlns:a16="http://schemas.microsoft.com/office/drawing/2014/main" id="{29B7C8B4-037F-784A-8811-28C43B84B8B0}"/>
              </a:ext>
            </a:extLst>
          </p:cNvPr>
          <p:cNvPicPr>
            <a:picLocks noChangeAspect="1"/>
          </p:cNvPicPr>
          <p:nvPr/>
        </p:nvPicPr>
        <p:blipFill rotWithShape="1">
          <a:blip r:embed="rId3">
            <a:extLst>
              <a:ext uri="{28A0092B-C50C-407E-A947-70E740481C1C}">
                <a14:useLocalDpi xmlns:a14="http://schemas.microsoft.com/office/drawing/2010/main" val="0"/>
              </a:ext>
            </a:extLst>
          </a:blip>
          <a:srcRect b="48304"/>
          <a:stretch/>
        </p:blipFill>
        <p:spPr>
          <a:xfrm>
            <a:off x="4078" y="-1"/>
            <a:ext cx="12187921" cy="2986269"/>
          </a:xfrm>
          <a:prstGeom prst="rect">
            <a:avLst/>
          </a:prstGeom>
        </p:spPr>
      </p:pic>
      <p:pic>
        <p:nvPicPr>
          <p:cNvPr id="20" name="Picture Placeholder 2">
            <a:extLst>
              <a:ext uri="{FF2B5EF4-FFF2-40B4-BE49-F238E27FC236}">
                <a16:creationId xmlns:a16="http://schemas.microsoft.com/office/drawing/2014/main" id="{54B7FF24-B967-4F46-A1DC-B6619BD82A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90" y="5642714"/>
            <a:ext cx="916433" cy="425435"/>
          </a:xfrm>
          <a:prstGeom prst="rect">
            <a:avLst/>
          </a:prstGeom>
        </p:spPr>
      </p:pic>
      <p:pic>
        <p:nvPicPr>
          <p:cNvPr id="21" name="Picture 20" descr="A picture containing object&#10;&#10;Description generated with high confidence">
            <a:extLst>
              <a:ext uri="{FF2B5EF4-FFF2-40B4-BE49-F238E27FC236}">
                <a16:creationId xmlns:a16="http://schemas.microsoft.com/office/drawing/2014/main" id="{766E05D0-C98F-5046-B226-1B9D0EEFE7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3117" y="600095"/>
            <a:ext cx="2616624" cy="787734"/>
          </a:xfrm>
          <a:prstGeom prst="rect">
            <a:avLst/>
          </a:prstGeom>
        </p:spPr>
      </p:pic>
    </p:spTree>
    <p:extLst>
      <p:ext uri="{BB962C8B-B14F-4D97-AF65-F5344CB8AC3E}">
        <p14:creationId xmlns:p14="http://schemas.microsoft.com/office/powerpoint/2010/main" val="365623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05781E2-CD1A-9544-B0A7-4E110485BB5F}"/>
              </a:ext>
            </a:extLst>
          </p:cNvPr>
          <p:cNvSpPr txBox="1">
            <a:spLocks/>
          </p:cNvSpPr>
          <p:nvPr/>
        </p:nvSpPr>
        <p:spPr>
          <a:xfrm>
            <a:off x="4523362" y="3214991"/>
            <a:ext cx="7233209" cy="2065292"/>
          </a:xfrm>
          <a:prstGeom prst="rect">
            <a:avLst/>
          </a:prstGeom>
        </p:spPr>
        <p:txBody>
          <a:bodyPr vert="horz" lIns="91440" tIns="45720" rIns="91440" bIns="45720" rtlCol="0">
            <a:normAutofit fontScale="92500" lnSpcReduction="20000"/>
          </a:bodyPr>
          <a:lstStyle>
            <a:defPPr>
              <a:defRPr lang="en-US"/>
            </a:defPPr>
            <a:lvl1pPr indent="0">
              <a:lnSpc>
                <a:spcPct val="150000"/>
              </a:lnSpc>
              <a:spcBef>
                <a:spcPts val="1000"/>
              </a:spcBef>
              <a:buFont typeface="Arial" panose="020B0604020202020204" pitchFamily="34" charset="0"/>
              <a:buNone/>
              <a:defRPr sz="1400">
                <a:solidFill>
                  <a:schemeClr val="accent4"/>
                </a:solidFill>
                <a:latin typeface="Segoe UI Semilight" panose="020B0402040204020203" pitchFamily="34" charset="0"/>
                <a:cs typeface="Segoe UI Semilight" panose="020B04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From building websites to hosting productivity tools, GoDaddy provides technology that helps small businesses succeed. As part of its goal to remain the go-to cloud platform for wide-ranging web services, GoDaddy acquired </a:t>
            </a:r>
            <a:r>
              <a:rPr lang="en-US" err="1"/>
              <a:t>FreedomVoice</a:t>
            </a:r>
            <a:r>
              <a:rPr lang="en-US"/>
              <a:t> in 2016 to enlarge the company’s portfolio of communication offerings. GoDaddy developers quickly and easily ported the acquired firm’s Microsoft .NET-based technology stack to </a:t>
            </a:r>
            <a:r>
              <a:rPr lang="en-US">
                <a:hlinkClick r:id="rId3"/>
              </a:rPr>
              <a:t>.NET Core</a:t>
            </a:r>
            <a:r>
              <a:rPr lang="en-US"/>
              <a:t> — a step critical to creating a new end-to-end business telephony solution running on Linux.</a:t>
            </a:r>
          </a:p>
          <a:p>
            <a:r>
              <a:rPr lang="en-US"/>
              <a:t> </a:t>
            </a:r>
          </a:p>
        </p:txBody>
      </p:sp>
      <p:sp>
        <p:nvSpPr>
          <p:cNvPr id="10" name="Title 12">
            <a:extLst>
              <a:ext uri="{FF2B5EF4-FFF2-40B4-BE49-F238E27FC236}">
                <a16:creationId xmlns:a16="http://schemas.microsoft.com/office/drawing/2014/main" id="{DA2FD61D-5315-1445-8E68-80FCC003EDD2}"/>
              </a:ext>
            </a:extLst>
          </p:cNvPr>
          <p:cNvSpPr txBox="1">
            <a:spLocks/>
          </p:cNvSpPr>
          <p:nvPr/>
        </p:nvSpPr>
        <p:spPr>
          <a:xfrm>
            <a:off x="365760" y="3209637"/>
            <a:ext cx="3709102" cy="2065292"/>
          </a:xfrm>
          <a:prstGeom prst="rect">
            <a:avLst/>
          </a:prstGeom>
        </p:spPr>
        <p:txBody>
          <a:bodyPr/>
          <a:lstStyle>
            <a:defPPr>
              <a:defRPr lang="en-US"/>
            </a:defPPr>
            <a:lvl1pPr>
              <a:lnSpc>
                <a:spcPct val="90000"/>
              </a:lnSpc>
              <a:spcBef>
                <a:spcPct val="0"/>
              </a:spcBef>
              <a:buNone/>
              <a:defRPr sz="2800" b="1">
                <a:solidFill>
                  <a:schemeClr val="accent3"/>
                </a:solidFill>
                <a:latin typeface="Segoe UI Semibold" panose="020B0502040204020203" pitchFamily="34" charset="0"/>
                <a:cs typeface="Segoe UI Semibold" panose="020B0502040204020203" pitchFamily="34" charset="0"/>
              </a:defRPr>
            </a:lvl1pPr>
          </a:lstStyle>
          <a:p>
            <a:r>
              <a:rPr lang="en-US"/>
              <a:t>GoDaddy ports communications services to Linux in six weeks using .NET Core </a:t>
            </a:r>
          </a:p>
        </p:txBody>
      </p:sp>
      <p:sp>
        <p:nvSpPr>
          <p:cNvPr id="14" name="Text Placeholder 71">
            <a:extLst>
              <a:ext uri="{FF2B5EF4-FFF2-40B4-BE49-F238E27FC236}">
                <a16:creationId xmlns:a16="http://schemas.microsoft.com/office/drawing/2014/main" id="{B65A2E4D-0DA5-CD46-8E02-12D47509A5A7}"/>
              </a:ext>
            </a:extLst>
          </p:cNvPr>
          <p:cNvSpPr txBox="1">
            <a:spLocks/>
          </p:cNvSpPr>
          <p:nvPr/>
        </p:nvSpPr>
        <p:spPr>
          <a:xfrm>
            <a:off x="10041792" y="5740334"/>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Platform services</a:t>
            </a:r>
            <a:br>
              <a:rPr lang="en-US" sz="1000">
                <a:solidFill>
                  <a:schemeClr val="accent4"/>
                </a:solidFill>
              </a:rPr>
            </a:br>
            <a:r>
              <a:rPr lang="en-US" sz="1000">
                <a:solidFill>
                  <a:schemeClr val="accent4"/>
                </a:solidFill>
              </a:rPr>
              <a:t>Data migration</a:t>
            </a:r>
          </a:p>
        </p:txBody>
      </p:sp>
      <p:sp>
        <p:nvSpPr>
          <p:cNvPr id="15" name="Text Placeholder 65">
            <a:extLst>
              <a:ext uri="{FF2B5EF4-FFF2-40B4-BE49-F238E27FC236}">
                <a16:creationId xmlns:a16="http://schemas.microsoft.com/office/drawing/2014/main" id="{F22BB6E5-312B-D04C-BF9B-79E0CB8FDB75}"/>
              </a:ext>
            </a:extLst>
          </p:cNvPr>
          <p:cNvSpPr txBox="1">
            <a:spLocks/>
          </p:cNvSpPr>
          <p:nvPr/>
        </p:nvSpPr>
        <p:spPr>
          <a:xfrm>
            <a:off x="9070549" y="5740334"/>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United States</a:t>
            </a:r>
          </a:p>
        </p:txBody>
      </p:sp>
      <p:sp>
        <p:nvSpPr>
          <p:cNvPr id="17" name="Text Placeholder 66">
            <a:extLst>
              <a:ext uri="{FF2B5EF4-FFF2-40B4-BE49-F238E27FC236}">
                <a16:creationId xmlns:a16="http://schemas.microsoft.com/office/drawing/2014/main" id="{664E7512-4C04-E64E-9546-6771898929DC}"/>
              </a:ext>
            </a:extLst>
          </p:cNvPr>
          <p:cNvSpPr txBox="1">
            <a:spLocks/>
          </p:cNvSpPr>
          <p:nvPr/>
        </p:nvSpPr>
        <p:spPr>
          <a:xfrm>
            <a:off x="7406039" y="5736916"/>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Professional Services</a:t>
            </a:r>
          </a:p>
        </p:txBody>
      </p:sp>
      <p:sp>
        <p:nvSpPr>
          <p:cNvPr id="18" name="Text Placeholder 67">
            <a:extLst>
              <a:ext uri="{FF2B5EF4-FFF2-40B4-BE49-F238E27FC236}">
                <a16:creationId xmlns:a16="http://schemas.microsoft.com/office/drawing/2014/main" id="{D1811524-DFB6-9E40-97A8-A19802D85E9E}"/>
              </a:ext>
            </a:extLst>
          </p:cNvPr>
          <p:cNvSpPr txBox="1">
            <a:spLocks/>
          </p:cNvSpPr>
          <p:nvPr/>
        </p:nvSpPr>
        <p:spPr>
          <a:xfrm>
            <a:off x="6219726" y="5740334"/>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6,000 employees</a:t>
            </a:r>
          </a:p>
        </p:txBody>
      </p:sp>
      <p:sp>
        <p:nvSpPr>
          <p:cNvPr id="23" name="Text Placeholder 68">
            <a:extLst>
              <a:ext uri="{FF2B5EF4-FFF2-40B4-BE49-F238E27FC236}">
                <a16:creationId xmlns:a16="http://schemas.microsoft.com/office/drawing/2014/main" id="{9464F79E-A9B3-4F4E-B46C-12536237DCE2}"/>
              </a:ext>
            </a:extLst>
          </p:cNvPr>
          <p:cNvSpPr txBox="1">
            <a:spLocks/>
          </p:cNvSpPr>
          <p:nvPr/>
        </p:nvSpPr>
        <p:spPr>
          <a:xfrm>
            <a:off x="4523362" y="5740334"/>
            <a:ext cx="1498693" cy="5534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a:solidFill>
                  <a:schemeClr val="accent4"/>
                </a:solidFill>
              </a:rPr>
              <a:t>.NET </a:t>
            </a:r>
            <a:r>
              <a:rPr lang="nl-NL" sz="1000" err="1">
                <a:solidFill>
                  <a:schemeClr val="accent4"/>
                </a:solidFill>
              </a:rPr>
              <a:t>Core</a:t>
            </a:r>
            <a:br>
              <a:rPr lang="nl-NL" sz="1000">
                <a:solidFill>
                  <a:schemeClr val="accent4"/>
                </a:solidFill>
              </a:rPr>
            </a:br>
            <a:r>
              <a:rPr lang="nl-NL" sz="1000">
                <a:solidFill>
                  <a:schemeClr val="accent4"/>
                </a:solidFill>
              </a:rPr>
              <a:t>Microsoft Visual Studio</a:t>
            </a:r>
            <a:br>
              <a:rPr lang="nl-NL" sz="1000">
                <a:solidFill>
                  <a:schemeClr val="accent4"/>
                </a:solidFill>
              </a:rPr>
            </a:br>
            <a:r>
              <a:rPr lang="nl-NL" sz="1000">
                <a:solidFill>
                  <a:schemeClr val="accent4"/>
                </a:solidFill>
              </a:rPr>
              <a:t>.NET Framework</a:t>
            </a:r>
          </a:p>
        </p:txBody>
      </p:sp>
      <p:sp>
        <p:nvSpPr>
          <p:cNvPr id="24" name="Text Placeholder 71">
            <a:extLst>
              <a:ext uri="{FF2B5EF4-FFF2-40B4-BE49-F238E27FC236}">
                <a16:creationId xmlns:a16="http://schemas.microsoft.com/office/drawing/2014/main" id="{E05AC040-3EAB-DC4C-B7F6-71C812A49408}"/>
              </a:ext>
            </a:extLst>
          </p:cNvPr>
          <p:cNvSpPr txBox="1">
            <a:spLocks/>
          </p:cNvSpPr>
          <p:nvPr/>
        </p:nvSpPr>
        <p:spPr>
          <a:xfrm>
            <a:off x="10041792" y="5508357"/>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Business Need</a:t>
            </a:r>
          </a:p>
        </p:txBody>
      </p:sp>
      <p:sp>
        <p:nvSpPr>
          <p:cNvPr id="25" name="Text Placeholder 65">
            <a:extLst>
              <a:ext uri="{FF2B5EF4-FFF2-40B4-BE49-F238E27FC236}">
                <a16:creationId xmlns:a16="http://schemas.microsoft.com/office/drawing/2014/main" id="{466940FA-689B-6E48-8D23-6FAAE5B17AB0}"/>
              </a:ext>
            </a:extLst>
          </p:cNvPr>
          <p:cNvSpPr txBox="1">
            <a:spLocks/>
          </p:cNvSpPr>
          <p:nvPr/>
        </p:nvSpPr>
        <p:spPr>
          <a:xfrm>
            <a:off x="9070549" y="5508357"/>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Country</a:t>
            </a:r>
          </a:p>
        </p:txBody>
      </p:sp>
      <p:sp>
        <p:nvSpPr>
          <p:cNvPr id="26" name="Text Placeholder 66">
            <a:extLst>
              <a:ext uri="{FF2B5EF4-FFF2-40B4-BE49-F238E27FC236}">
                <a16:creationId xmlns:a16="http://schemas.microsoft.com/office/drawing/2014/main" id="{E3B43272-F84A-B74B-A1D6-8AA9194B0F25}"/>
              </a:ext>
            </a:extLst>
          </p:cNvPr>
          <p:cNvSpPr txBox="1">
            <a:spLocks/>
          </p:cNvSpPr>
          <p:nvPr/>
        </p:nvSpPr>
        <p:spPr>
          <a:xfrm>
            <a:off x="7406039" y="5504939"/>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Industry</a:t>
            </a:r>
          </a:p>
        </p:txBody>
      </p:sp>
      <p:sp>
        <p:nvSpPr>
          <p:cNvPr id="27" name="Text Placeholder 67">
            <a:extLst>
              <a:ext uri="{FF2B5EF4-FFF2-40B4-BE49-F238E27FC236}">
                <a16:creationId xmlns:a16="http://schemas.microsoft.com/office/drawing/2014/main" id="{7328D16C-5A98-1147-A7A7-F5E837D90CA5}"/>
              </a:ext>
            </a:extLst>
          </p:cNvPr>
          <p:cNvSpPr txBox="1">
            <a:spLocks/>
          </p:cNvSpPr>
          <p:nvPr/>
        </p:nvSpPr>
        <p:spPr>
          <a:xfrm>
            <a:off x="6219726" y="5508357"/>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Org Size</a:t>
            </a:r>
          </a:p>
        </p:txBody>
      </p:sp>
      <p:sp>
        <p:nvSpPr>
          <p:cNvPr id="28" name="Text Placeholder 68">
            <a:extLst>
              <a:ext uri="{FF2B5EF4-FFF2-40B4-BE49-F238E27FC236}">
                <a16:creationId xmlns:a16="http://schemas.microsoft.com/office/drawing/2014/main" id="{8978BA2D-97CF-4746-8CB4-F5CE209306D8}"/>
              </a:ext>
            </a:extLst>
          </p:cNvPr>
          <p:cNvSpPr txBox="1">
            <a:spLocks/>
          </p:cNvSpPr>
          <p:nvPr/>
        </p:nvSpPr>
        <p:spPr>
          <a:xfrm>
            <a:off x="4523362" y="5508357"/>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b="1" err="1"/>
              <a:t>Products</a:t>
            </a:r>
            <a:r>
              <a:rPr lang="nl-NL" sz="1000" b="1"/>
              <a:t> &amp; Services </a:t>
            </a:r>
          </a:p>
        </p:txBody>
      </p:sp>
      <p:pic>
        <p:nvPicPr>
          <p:cNvPr id="22" name="Picture 21">
            <a:extLst>
              <a:ext uri="{FF2B5EF4-FFF2-40B4-BE49-F238E27FC236}">
                <a16:creationId xmlns:a16="http://schemas.microsoft.com/office/drawing/2014/main" id="{02982E05-8CA5-644C-B904-486CE9F754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982" y="5682901"/>
            <a:ext cx="1333342" cy="371072"/>
          </a:xfrm>
          <a:prstGeom prst="rect">
            <a:avLst/>
          </a:prstGeom>
        </p:spPr>
      </p:pic>
      <p:pic>
        <p:nvPicPr>
          <p:cNvPr id="36" name="Picture 35">
            <a:extLst>
              <a:ext uri="{FF2B5EF4-FFF2-40B4-BE49-F238E27FC236}">
                <a16:creationId xmlns:a16="http://schemas.microsoft.com/office/drawing/2014/main" id="{FC8FB8BF-D10A-7746-B39C-E0A5190236DF}"/>
              </a:ext>
            </a:extLst>
          </p:cNvPr>
          <p:cNvPicPr>
            <a:picLocks noChangeAspect="1"/>
          </p:cNvPicPr>
          <p:nvPr/>
        </p:nvPicPr>
        <p:blipFill rotWithShape="1">
          <a:blip r:embed="rId5"/>
          <a:srcRect t="13286" b="50106"/>
          <a:stretch/>
        </p:blipFill>
        <p:spPr>
          <a:xfrm>
            <a:off x="0" y="0"/>
            <a:ext cx="12187921" cy="2977660"/>
          </a:xfrm>
          <a:prstGeom prst="rect">
            <a:avLst/>
          </a:prstGeom>
          <a:ln>
            <a:noFill/>
          </a:ln>
        </p:spPr>
      </p:pic>
    </p:spTree>
    <p:extLst>
      <p:ext uri="{BB962C8B-B14F-4D97-AF65-F5344CB8AC3E}">
        <p14:creationId xmlns:p14="http://schemas.microsoft.com/office/powerpoint/2010/main" val="346949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rPr>
              <a:t>Migration &amp; modernization resources</a:t>
            </a:r>
            <a:endParaRPr lang="en-US" sz="4000">
              <a:solidFill>
                <a:schemeClr val="accent1"/>
              </a:solidFill>
            </a:endParaRPr>
          </a:p>
        </p:txBody>
      </p:sp>
    </p:spTree>
    <p:extLst>
      <p:ext uri="{BB962C8B-B14F-4D97-AF65-F5344CB8AC3E}">
        <p14:creationId xmlns:p14="http://schemas.microsoft.com/office/powerpoint/2010/main" val="234749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FB367C-A577-9D4B-A29F-2D74756CBE91}"/>
              </a:ext>
            </a:extLst>
          </p:cNvPr>
          <p:cNvSpPr>
            <a:spLocks noGrp="1"/>
          </p:cNvSpPr>
          <p:nvPr>
            <p:ph type="body" sz="quarter" idx="12"/>
          </p:nvPr>
        </p:nvSpPr>
        <p:spPr/>
        <p:txBody>
          <a:bodyPr/>
          <a:lstStyle/>
          <a:p>
            <a:r>
              <a:rPr lang="en-US"/>
              <a:t>Get help moving .NET apps to </a:t>
            </a:r>
            <a:r>
              <a:rPr lang="en-US">
                <a:solidFill>
                  <a:schemeClr val="accent1"/>
                </a:solidFill>
              </a:rPr>
              <a:t>Azure</a:t>
            </a:r>
          </a:p>
        </p:txBody>
      </p:sp>
      <p:grpSp>
        <p:nvGrpSpPr>
          <p:cNvPr id="12" name="Group 11">
            <a:extLst>
              <a:ext uri="{FF2B5EF4-FFF2-40B4-BE49-F238E27FC236}">
                <a16:creationId xmlns:a16="http://schemas.microsoft.com/office/drawing/2014/main" id="{B8591C64-8071-3142-BC93-D94E9B29F8DF}"/>
              </a:ext>
            </a:extLst>
          </p:cNvPr>
          <p:cNvGrpSpPr/>
          <p:nvPr/>
        </p:nvGrpSpPr>
        <p:grpSpPr>
          <a:xfrm>
            <a:off x="8003862" y="1484331"/>
            <a:ext cx="3250096" cy="2997990"/>
            <a:chOff x="7592726" y="3129484"/>
            <a:chExt cx="3250096" cy="2997990"/>
          </a:xfrm>
        </p:grpSpPr>
        <p:sp>
          <p:nvSpPr>
            <p:cNvPr id="13" name="Rectangle 12">
              <a:extLst>
                <a:ext uri="{FF2B5EF4-FFF2-40B4-BE49-F238E27FC236}">
                  <a16:creationId xmlns:a16="http://schemas.microsoft.com/office/drawing/2014/main" id="{67A798B6-D5D1-A647-83BD-7C451922A577}"/>
                </a:ext>
              </a:extLst>
            </p:cNvPr>
            <p:cNvSpPr/>
            <p:nvPr/>
          </p:nvSpPr>
          <p:spPr bwMode="auto">
            <a:xfrm>
              <a:off x="7592726" y="3129484"/>
              <a:ext cx="3250096" cy="2997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85E2DD5-4EC8-7B45-8FA0-0B30B0F4D75E}"/>
                </a:ext>
              </a:extLst>
            </p:cNvPr>
            <p:cNvSpPr txBox="1"/>
            <p:nvPr/>
          </p:nvSpPr>
          <p:spPr>
            <a:xfrm>
              <a:off x="7868152" y="3346561"/>
              <a:ext cx="2699243" cy="1200329"/>
            </a:xfrm>
            <a:prstGeom prst="rect">
              <a:avLst/>
            </a:prstGeom>
            <a:noFill/>
          </p:spPr>
          <p:txBody>
            <a:bodyPr wrap="square" rtlCol="0">
              <a:spAutoFit/>
            </a:bodyPr>
            <a:lstStyle/>
            <a:p>
              <a:r>
                <a:rPr lang="en-US" sz="2400">
                  <a:solidFill>
                    <a:schemeClr val="bg1"/>
                  </a:solidFill>
                  <a:latin typeface="Segoe UI" panose="020B0502040204020203" pitchFamily="34" charset="0"/>
                  <a:cs typeface="Segoe UI" panose="020B0502040204020203" pitchFamily="34" charset="0"/>
                </a:rPr>
                <a:t>Microsoft Engineering Support</a:t>
              </a:r>
            </a:p>
          </p:txBody>
        </p:sp>
      </p:grpSp>
      <p:grpSp>
        <p:nvGrpSpPr>
          <p:cNvPr id="15" name="Group 14">
            <a:extLst>
              <a:ext uri="{FF2B5EF4-FFF2-40B4-BE49-F238E27FC236}">
                <a16:creationId xmlns:a16="http://schemas.microsoft.com/office/drawing/2014/main" id="{DF180147-648B-DB41-99FB-69B027DADCE2}"/>
              </a:ext>
            </a:extLst>
          </p:cNvPr>
          <p:cNvGrpSpPr/>
          <p:nvPr/>
        </p:nvGrpSpPr>
        <p:grpSpPr>
          <a:xfrm>
            <a:off x="918032" y="1484331"/>
            <a:ext cx="3250096" cy="2997990"/>
            <a:chOff x="477078" y="3129484"/>
            <a:chExt cx="3250096" cy="2531340"/>
          </a:xfrm>
        </p:grpSpPr>
        <p:sp>
          <p:nvSpPr>
            <p:cNvPr id="16" name="Rectangle 15">
              <a:extLst>
                <a:ext uri="{FF2B5EF4-FFF2-40B4-BE49-F238E27FC236}">
                  <a16:creationId xmlns:a16="http://schemas.microsoft.com/office/drawing/2014/main" id="{9846404C-E3D0-3248-B009-3833CB8DE07C}"/>
                </a:ext>
              </a:extLst>
            </p:cNvPr>
            <p:cNvSpPr/>
            <p:nvPr/>
          </p:nvSpPr>
          <p:spPr bwMode="auto">
            <a:xfrm>
              <a:off x="477078" y="3129484"/>
              <a:ext cx="3250096" cy="25313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41D66E33-5363-FB43-9D26-7A60356AE368}"/>
                </a:ext>
              </a:extLst>
            </p:cNvPr>
            <p:cNvSpPr/>
            <p:nvPr/>
          </p:nvSpPr>
          <p:spPr>
            <a:xfrm>
              <a:off x="692426" y="3312772"/>
              <a:ext cx="3004930" cy="714642"/>
            </a:xfrm>
            <a:prstGeom prst="rect">
              <a:avLst/>
            </a:prstGeom>
          </p:spPr>
          <p:txBody>
            <a:bodyPr wrap="square">
              <a:spAutoFit/>
            </a:bodyPr>
            <a:lstStyle/>
            <a:p>
              <a:r>
                <a:rPr lang="en-US" sz="2400" dirty="0">
                  <a:solidFill>
                    <a:schemeClr val="bg1"/>
                  </a:solidFill>
                  <a:latin typeface="Segoe UI" panose="020B0502040204020203" pitchFamily="34" charset="0"/>
                  <a:cs typeface="Segoe UI" panose="020B0502040204020203" pitchFamily="34" charset="0"/>
                </a:rPr>
                <a:t>Assess &amp; Migrate</a:t>
              </a:r>
            </a:p>
            <a:p>
              <a:br>
                <a:rPr lang="en-US" sz="1100" u="sng"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https://aka.ms/MigrateToTheCloud</a:t>
              </a:r>
              <a:r>
                <a:rPr lang="en-US" sz="1200" dirty="0">
                  <a:solidFill>
                    <a:schemeClr val="bg1"/>
                  </a:solidFill>
                  <a:latin typeface="Segoe UI" panose="020B0502040204020203" pitchFamily="34" charset="0"/>
                  <a:cs typeface="Segoe UI" panose="020B0502040204020203" pitchFamily="34" charset="0"/>
                </a:rPr>
                <a:t> </a:t>
              </a:r>
              <a:endParaRPr lang="en-US" sz="1100" dirty="0">
                <a:solidFill>
                  <a:schemeClr val="bg1"/>
                </a:solidFill>
                <a:latin typeface="Segoe UI" panose="020B0502040204020203" pitchFamily="34" charset="0"/>
                <a:cs typeface="Segoe UI" panose="020B0502040204020203" pitchFamily="34" charset="0"/>
              </a:endParaRPr>
            </a:p>
          </p:txBody>
        </p:sp>
      </p:grpSp>
      <p:grpSp>
        <p:nvGrpSpPr>
          <p:cNvPr id="18" name="Group 17">
            <a:extLst>
              <a:ext uri="{FF2B5EF4-FFF2-40B4-BE49-F238E27FC236}">
                <a16:creationId xmlns:a16="http://schemas.microsoft.com/office/drawing/2014/main" id="{E16C3687-040C-7C4B-8BB5-91D1489FD85B}"/>
              </a:ext>
            </a:extLst>
          </p:cNvPr>
          <p:cNvGrpSpPr/>
          <p:nvPr/>
        </p:nvGrpSpPr>
        <p:grpSpPr>
          <a:xfrm>
            <a:off x="4446038" y="1484331"/>
            <a:ext cx="3250096" cy="2997990"/>
            <a:chOff x="4034902" y="3129484"/>
            <a:chExt cx="3250096" cy="2997990"/>
          </a:xfrm>
        </p:grpSpPr>
        <p:sp>
          <p:nvSpPr>
            <p:cNvPr id="19" name="Rectangle 18">
              <a:extLst>
                <a:ext uri="{FF2B5EF4-FFF2-40B4-BE49-F238E27FC236}">
                  <a16:creationId xmlns:a16="http://schemas.microsoft.com/office/drawing/2014/main" id="{381D0966-1E5B-464A-AC50-98B8246FA43C}"/>
                </a:ext>
              </a:extLst>
            </p:cNvPr>
            <p:cNvSpPr/>
            <p:nvPr/>
          </p:nvSpPr>
          <p:spPr bwMode="auto">
            <a:xfrm>
              <a:off x="4034902" y="3129484"/>
              <a:ext cx="3250096" cy="2997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185F6B4F-3A27-6D4D-8071-D6BA81762CDC}"/>
                </a:ext>
              </a:extLst>
            </p:cNvPr>
            <p:cNvSpPr/>
            <p:nvPr/>
          </p:nvSpPr>
          <p:spPr>
            <a:xfrm>
              <a:off x="4251906" y="3346561"/>
              <a:ext cx="2816088" cy="2246769"/>
            </a:xfrm>
            <a:prstGeom prst="rect">
              <a:avLst/>
            </a:prstGeom>
          </p:spPr>
          <p:txBody>
            <a:bodyPr wrap="square">
              <a:spAutoFit/>
            </a:bodyPr>
            <a:lstStyle/>
            <a:p>
              <a:r>
                <a:rPr lang="en-US" sz="2400">
                  <a:solidFill>
                    <a:schemeClr val="bg1"/>
                  </a:solidFill>
                  <a:latin typeface="Segoe UI" panose="020B0502040204020203" pitchFamily="34" charset="0"/>
                  <a:cs typeface="Segoe UI" panose="020B0502040204020203" pitchFamily="34" charset="0"/>
                </a:rPr>
                <a:t>The Azure Hybrid Benefi</a:t>
              </a:r>
              <a:r>
                <a:rPr lang="en-US">
                  <a:solidFill>
                    <a:schemeClr val="bg1"/>
                  </a:solidFill>
                  <a:latin typeface="Segoe UI" panose="020B0502040204020203" pitchFamily="34" charset="0"/>
                  <a:cs typeface="Segoe UI" panose="020B0502040204020203" pitchFamily="34" charset="0"/>
                </a:rPr>
                <a:t>t</a:t>
              </a:r>
            </a:p>
            <a:p>
              <a:r>
                <a:rPr lang="en-US" sz="1400">
                  <a:solidFill>
                    <a:schemeClr val="bg1"/>
                  </a:solidFill>
                  <a:latin typeface="Segoe UI" panose="020B0502040204020203" pitchFamily="34" charset="0"/>
                  <a:cs typeface="Segoe UI" panose="020B0502040204020203" pitchFamily="34" charset="0"/>
                </a:rPr>
                <a:t>Migrate your Windows Server and SQL Server-based web apps to Azure with your on-premises licenses </a:t>
              </a:r>
              <a:br>
                <a:rPr lang="en-US" sz="1400">
                  <a:solidFill>
                    <a:schemeClr val="bg1"/>
                  </a:solidFill>
                  <a:latin typeface="Segoe UI" panose="020B0502040204020203" pitchFamily="34" charset="0"/>
                  <a:cs typeface="Segoe UI" panose="020B0502040204020203" pitchFamily="34" charset="0"/>
                </a:rPr>
              </a:br>
              <a:endParaRPr lang="en-US" sz="1400">
                <a:solidFill>
                  <a:schemeClr val="bg1"/>
                </a:solidFill>
                <a:latin typeface="Segoe UI" panose="020B0502040204020203" pitchFamily="34" charset="0"/>
                <a:cs typeface="Segoe UI" panose="020B0502040204020203" pitchFamily="34" charset="0"/>
              </a:endParaRPr>
            </a:p>
            <a:p>
              <a:r>
                <a:rPr lang="en-US" sz="1100">
                  <a:solidFill>
                    <a:schemeClr val="bg1"/>
                  </a:solidFill>
                  <a:latin typeface="Segoe UI" panose="020B0502040204020203" pitchFamily="34" charset="0"/>
                  <a:cs typeface="Segoe UI" panose="020B0502040204020203" pitchFamily="34" charset="0"/>
                </a:rPr>
                <a:t>https://</a:t>
              </a:r>
              <a:r>
                <a:rPr lang="en-US" sz="1100" err="1">
                  <a:solidFill>
                    <a:schemeClr val="bg1"/>
                  </a:solidFill>
                  <a:latin typeface="Segoe UI" panose="020B0502040204020203" pitchFamily="34" charset="0"/>
                  <a:cs typeface="Segoe UI" panose="020B0502040204020203" pitchFamily="34" charset="0"/>
                </a:rPr>
                <a:t>azure.microsoft.com</a:t>
              </a:r>
              <a:r>
                <a:rPr lang="en-US" sz="1100">
                  <a:solidFill>
                    <a:schemeClr val="bg1"/>
                  </a:solidFill>
                  <a:latin typeface="Segoe UI" panose="020B0502040204020203" pitchFamily="34" charset="0"/>
                  <a:cs typeface="Segoe UI" panose="020B0502040204020203" pitchFamily="34" charset="0"/>
                </a:rPr>
                <a:t>/</a:t>
              </a:r>
              <a:r>
                <a:rPr lang="en-US" sz="1100" err="1">
                  <a:solidFill>
                    <a:schemeClr val="bg1"/>
                  </a:solidFill>
                  <a:latin typeface="Segoe UI" panose="020B0502040204020203" pitchFamily="34" charset="0"/>
                  <a:cs typeface="Segoe UI" panose="020B0502040204020203" pitchFamily="34" charset="0"/>
                </a:rPr>
                <a:t>en</a:t>
              </a:r>
              <a:r>
                <a:rPr lang="en-US" sz="1100">
                  <a:solidFill>
                    <a:schemeClr val="bg1"/>
                  </a:solidFill>
                  <a:latin typeface="Segoe UI" panose="020B0502040204020203" pitchFamily="34" charset="0"/>
                  <a:cs typeface="Segoe UI" panose="020B0502040204020203" pitchFamily="34" charset="0"/>
                </a:rPr>
                <a:t>-us/pricing/hybrid-benefit/</a:t>
              </a:r>
            </a:p>
          </p:txBody>
        </p:sp>
      </p:grpSp>
      <p:sp>
        <p:nvSpPr>
          <p:cNvPr id="21" name="Rectangle 20">
            <a:extLst>
              <a:ext uri="{FF2B5EF4-FFF2-40B4-BE49-F238E27FC236}">
                <a16:creationId xmlns:a16="http://schemas.microsoft.com/office/drawing/2014/main" id="{5521045B-0CEC-4759-A44D-57502C49EF57}"/>
              </a:ext>
            </a:extLst>
          </p:cNvPr>
          <p:cNvSpPr/>
          <p:nvPr/>
        </p:nvSpPr>
        <p:spPr bwMode="auto">
          <a:xfrm>
            <a:off x="2549236" y="4699398"/>
            <a:ext cx="7093527" cy="1764604"/>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367"/>
            <a:r>
              <a:rPr lang="en-US" sz="2000" kern="0">
                <a:solidFill>
                  <a:srgbClr val="FFFFFF"/>
                </a:solidFill>
                <a:latin typeface="Segoe UI"/>
              </a:rPr>
              <a:t>Migration Tools for Visual Studio Enterprise Subscribers</a:t>
            </a:r>
            <a:endParaRPr kumimoji="0" lang="en-US" sz="2000" b="0" i="0" u="none" strike="noStrike" kern="0" cap="none" spc="0" normalizeH="0" baseline="0" noProof="0">
              <a:ln>
                <a:noFill/>
              </a:ln>
              <a:solidFill>
                <a:srgbClr val="FFFFFF"/>
              </a:solidFill>
              <a:effectLst/>
              <a:uLnTx/>
              <a:uFillTx/>
              <a:latin typeface="Segoe UI"/>
              <a:ea typeface="+mn-ea"/>
              <a:cs typeface="+mn-cs"/>
            </a:endParaRP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0" cap="none" spc="0" normalizeH="0" baseline="0" noProof="0">
              <a:ln>
                <a:noFill/>
              </a:ln>
              <a:solidFill>
                <a:srgbClr val="FFFFFF"/>
              </a:solidFill>
              <a:effectLst/>
              <a:uLnTx/>
              <a:uFillTx/>
              <a:latin typeface="Segoe UI"/>
              <a:ea typeface="+mn-ea"/>
              <a:cs typeface="+mn-cs"/>
            </a:endParaRP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CAST Highlight </a:t>
            </a:r>
            <a:r>
              <a:rPr kumimoji="0" lang="en-US" sz="1400" b="0" i="0" u="none" strike="noStrike" kern="0" cap="none" spc="0" normalizeH="0" baseline="0" noProof="0">
                <a:ln>
                  <a:noFill/>
                </a:ln>
                <a:solidFill>
                  <a:srgbClr val="FFFFFF"/>
                </a:solidFill>
                <a:effectLst/>
                <a:uLnTx/>
                <a:uFillTx/>
                <a:latin typeface="Segoe UI"/>
                <a:ea typeface="+mn-ea"/>
                <a:cs typeface="+mn-cs"/>
              </a:rPr>
              <a:t>- one full 30-day subscription up to 5 apps</a:t>
            </a: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err="1">
                <a:ln>
                  <a:noFill/>
                </a:ln>
                <a:solidFill>
                  <a:srgbClr val="FFFFFF"/>
                </a:solidFill>
                <a:effectLst/>
                <a:uLnTx/>
                <a:uFillTx/>
                <a:latin typeface="Segoe UI"/>
                <a:ea typeface="+mn-ea"/>
                <a:cs typeface="+mn-cs"/>
              </a:rPr>
              <a:t>CloudPilot</a:t>
            </a:r>
            <a:r>
              <a:rPr kumimoji="0" lang="en-US" sz="1400" b="1" i="0" u="none" strike="noStrike" kern="0" cap="none" spc="0" normalizeH="0" baseline="0" noProof="0">
                <a:ln>
                  <a:noFill/>
                </a:ln>
                <a:solidFill>
                  <a:srgbClr val="FFFFFF"/>
                </a:solidFill>
                <a:effectLst/>
                <a:uLnTx/>
                <a:uFillTx/>
                <a:latin typeface="Segoe UI"/>
                <a:ea typeface="+mn-ea"/>
                <a:cs typeface="+mn-cs"/>
              </a:rPr>
              <a:t> - </a:t>
            </a:r>
            <a:r>
              <a:rPr kumimoji="0" lang="en-US" sz="1400" b="0" i="0" u="none" strike="noStrike" kern="0" cap="none" spc="0" normalizeH="0" baseline="0" noProof="0">
                <a:ln>
                  <a:noFill/>
                </a:ln>
                <a:solidFill>
                  <a:srgbClr val="FFFFFF"/>
                </a:solidFill>
                <a:effectLst/>
                <a:uLnTx/>
                <a:uFillTx/>
                <a:latin typeface="Segoe UI"/>
                <a:ea typeface="+mn-ea"/>
                <a:cs typeface="+mn-cs"/>
              </a:rPr>
              <a:t>2 licenses for 90 days, unlimited scans of 1 app per license</a:t>
            </a: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https://visualstudio.microsoft.com/subscriptions/</a:t>
            </a: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597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FB367C-A577-9D4B-A29F-2D74756CBE91}"/>
              </a:ext>
            </a:extLst>
          </p:cNvPr>
          <p:cNvSpPr>
            <a:spLocks noGrp="1"/>
          </p:cNvSpPr>
          <p:nvPr>
            <p:ph type="body" sz="quarter" idx="12"/>
          </p:nvPr>
        </p:nvSpPr>
        <p:spPr/>
        <p:txBody>
          <a:bodyPr/>
          <a:lstStyle/>
          <a:p>
            <a:r>
              <a:rPr lang="en-US"/>
              <a:t>Get help migrating .NET apps to </a:t>
            </a:r>
            <a:r>
              <a:rPr lang="en-US">
                <a:solidFill>
                  <a:schemeClr val="accent1"/>
                </a:solidFill>
              </a:rPr>
              <a:t>Azure</a:t>
            </a:r>
          </a:p>
        </p:txBody>
      </p:sp>
      <p:sp>
        <p:nvSpPr>
          <p:cNvPr id="21" name="Text Placeholder 2">
            <a:extLst>
              <a:ext uri="{FF2B5EF4-FFF2-40B4-BE49-F238E27FC236}">
                <a16:creationId xmlns:a16="http://schemas.microsoft.com/office/drawing/2014/main" id="{90DED00D-FCE5-DF46-AA53-3AD745FFBCBE}"/>
              </a:ext>
            </a:extLst>
          </p:cNvPr>
          <p:cNvSpPr>
            <a:spLocks noGrp="1"/>
          </p:cNvSpPr>
          <p:nvPr>
            <p:ph type="body" sz="quarter" idx="10"/>
          </p:nvPr>
        </p:nvSpPr>
        <p:spPr>
          <a:xfrm>
            <a:off x="365760" y="1990654"/>
            <a:ext cx="11390811" cy="325826"/>
          </a:xfrm>
        </p:spPr>
        <p:txBody>
          <a:bodyPr/>
          <a:lstStyle/>
          <a:p>
            <a:r>
              <a:rPr lang="en-US">
                <a:hlinkClick r:id="rId3"/>
              </a:rPr>
              <a:t>aka.ms/migratetothecloud</a:t>
            </a:r>
            <a:r>
              <a:rPr lang="en-US"/>
              <a:t> </a:t>
            </a:r>
          </a:p>
        </p:txBody>
      </p:sp>
      <p:sp>
        <p:nvSpPr>
          <p:cNvPr id="22" name="Text Placeholder 3">
            <a:extLst>
              <a:ext uri="{FF2B5EF4-FFF2-40B4-BE49-F238E27FC236}">
                <a16:creationId xmlns:a16="http://schemas.microsoft.com/office/drawing/2014/main" id="{2C5B1E1C-432D-9D41-A949-16A64F4E1077}"/>
              </a:ext>
            </a:extLst>
          </p:cNvPr>
          <p:cNvSpPr>
            <a:spLocks noGrp="1"/>
          </p:cNvSpPr>
          <p:nvPr>
            <p:ph type="body" sz="quarter" idx="11"/>
          </p:nvPr>
        </p:nvSpPr>
        <p:spPr>
          <a:xfrm>
            <a:off x="365760" y="1543324"/>
            <a:ext cx="11390811" cy="409484"/>
          </a:xfrm>
        </p:spPr>
        <p:txBody>
          <a:bodyPr/>
          <a:lstStyle/>
          <a:p>
            <a:r>
              <a:rPr lang="en-US"/>
              <a:t>Download free e-books and assessment resources</a:t>
            </a:r>
          </a:p>
        </p:txBody>
      </p:sp>
      <p:pic>
        <p:nvPicPr>
          <p:cNvPr id="25" name="Picture 2" descr="https://www.microsoft.com/net/images/redesign/learn/architecture/azure-quickstart-ebook.png?v=ergf7Bx3tcqYASu8cP7C2jaiXEq9G_7QDUPblU48bwY">
            <a:extLst>
              <a:ext uri="{FF2B5EF4-FFF2-40B4-BE49-F238E27FC236}">
                <a16:creationId xmlns:a16="http://schemas.microsoft.com/office/drawing/2014/main" id="{209B419A-8953-E041-9C71-A1F97E7CB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73" y="2435355"/>
            <a:ext cx="2384574" cy="308350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www.microsoft.com/net/images/redesign/learn/architecture/modernizing-ebook.png?v=-oHr9rshk0eTyu6PhSTtN4mfHHHa-hFQbOtcjUfBXF4">
            <a:extLst>
              <a:ext uri="{FF2B5EF4-FFF2-40B4-BE49-F238E27FC236}">
                <a16:creationId xmlns:a16="http://schemas.microsoft.com/office/drawing/2014/main" id="{D379B263-AA80-0849-95F5-B2FEB87F1A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4974" y="2440509"/>
            <a:ext cx="2374987" cy="3084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microsoft.com/net/images/redesign/learn/architecture/aspnet-devops-ebook.png?v=HziazdZbW37lXvjwnHM5mHdM2i7bglAW0xoIY-x2sWY">
            <a:extLst>
              <a:ext uri="{FF2B5EF4-FFF2-40B4-BE49-F238E27FC236}">
                <a16:creationId xmlns:a16="http://schemas.microsoft.com/office/drawing/2014/main" id="{F8D0C916-FCEF-0A41-BEE8-8311E8133A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1644" y="2435355"/>
            <a:ext cx="2466802" cy="30835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5832945-7309-B343-AC4C-6F0F17211DB5}"/>
              </a:ext>
            </a:extLst>
          </p:cNvPr>
          <p:cNvSpPr txBox="1"/>
          <p:nvPr/>
        </p:nvSpPr>
        <p:spPr>
          <a:xfrm>
            <a:off x="252919" y="5831302"/>
            <a:ext cx="11939081"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accent4">
                    <a:lumMod val="75000"/>
                  </a:schemeClr>
                </a:solidFill>
                <a:latin typeface="Segoe UI" panose="020B0502040204020203" pitchFamily="34" charset="0"/>
                <a:cs typeface="Segoe UI" panose="020B0502040204020203" pitchFamily="34" charset="0"/>
              </a:rPr>
              <a:t>Customers can apply for </a:t>
            </a:r>
            <a:r>
              <a:rPr lang="en-US" sz="1200" b="1">
                <a:solidFill>
                  <a:schemeClr val="accent4">
                    <a:lumMod val="75000"/>
                  </a:schemeClr>
                </a:solidFill>
                <a:latin typeface="Segoe UI" panose="020B0502040204020203" pitchFamily="34" charset="0"/>
                <a:cs typeface="Segoe UI" panose="020B0502040204020203" pitchFamily="34" charset="0"/>
              </a:rPr>
              <a:t>free</a:t>
            </a:r>
            <a:r>
              <a:rPr lang="en-US" sz="1200">
                <a:solidFill>
                  <a:schemeClr val="accent4">
                    <a:lumMod val="75000"/>
                  </a:schemeClr>
                </a:solidFill>
                <a:latin typeface="Segoe UI" panose="020B0502040204020203" pitchFamily="34" charset="0"/>
                <a:cs typeface="Segoe UI" panose="020B0502040204020203" pitchFamily="34" charset="0"/>
              </a:rPr>
              <a:t> assistance from the .NET team</a:t>
            </a:r>
          </a:p>
        </p:txBody>
      </p:sp>
    </p:spTree>
    <p:extLst>
      <p:ext uri="{BB962C8B-B14F-4D97-AF65-F5344CB8AC3E}">
        <p14:creationId xmlns:p14="http://schemas.microsoft.com/office/powerpoint/2010/main" val="119698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85CA8E-93BC-41ED-93BD-4069E389D653}"/>
              </a:ext>
            </a:extLst>
          </p:cNvPr>
          <p:cNvPicPr>
            <a:picLocks noChangeAspect="1"/>
          </p:cNvPicPr>
          <p:nvPr/>
        </p:nvPicPr>
        <p:blipFill>
          <a:blip r:embed="rId3"/>
          <a:stretch>
            <a:fillRect/>
          </a:stretch>
        </p:blipFill>
        <p:spPr>
          <a:xfrm>
            <a:off x="201993" y="0"/>
            <a:ext cx="11788013" cy="6858000"/>
          </a:xfrm>
          <a:prstGeom prst="rect">
            <a:avLst/>
          </a:prstGeom>
        </p:spPr>
      </p:pic>
      <p:sp>
        <p:nvSpPr>
          <p:cNvPr id="8" name="TextBox 7">
            <a:extLst>
              <a:ext uri="{FF2B5EF4-FFF2-40B4-BE49-F238E27FC236}">
                <a16:creationId xmlns:a16="http://schemas.microsoft.com/office/drawing/2014/main" id="{23D294DB-EE9B-4F3C-9B6C-99E20A657B12}"/>
              </a:ext>
            </a:extLst>
          </p:cNvPr>
          <p:cNvSpPr txBox="1"/>
          <p:nvPr/>
        </p:nvSpPr>
        <p:spPr>
          <a:xfrm>
            <a:off x="5159829" y="5499463"/>
            <a:ext cx="6087291" cy="615553"/>
          </a:xfrm>
          <a:prstGeom prst="rect">
            <a:avLst/>
          </a:prstGeom>
          <a:noFill/>
        </p:spPr>
        <p:txBody>
          <a:bodyPr wrap="square" lIns="0" tIns="0" rIns="0" bIns="0" rtlCol="0">
            <a:spAutoFit/>
          </a:bodyPr>
          <a:lstStyle/>
          <a:p>
            <a:pPr algn="l"/>
            <a:r>
              <a:rPr lang="en-US" sz="4000" err="1">
                <a:gradFill>
                  <a:gsLst>
                    <a:gs pos="2917">
                      <a:schemeClr val="tx1"/>
                    </a:gs>
                    <a:gs pos="30000">
                      <a:schemeClr val="tx1"/>
                    </a:gs>
                  </a:gsLst>
                  <a:lin ang="5400000" scaled="0"/>
                </a:gradFill>
              </a:rPr>
              <a:t>www.dot.net</a:t>
            </a:r>
            <a:r>
              <a:rPr lang="en-US" sz="4000">
                <a:gradFill>
                  <a:gsLst>
                    <a:gs pos="2917">
                      <a:schemeClr val="tx1"/>
                    </a:gs>
                    <a:gs pos="30000">
                      <a:schemeClr val="tx1"/>
                    </a:gs>
                  </a:gsLst>
                  <a:lin ang="5400000" scaled="0"/>
                </a:gradFill>
              </a:rPr>
              <a:t>/architecture</a:t>
            </a:r>
          </a:p>
        </p:txBody>
      </p:sp>
    </p:spTree>
    <p:extLst>
      <p:ext uri="{BB962C8B-B14F-4D97-AF65-F5344CB8AC3E}">
        <p14:creationId xmlns:p14="http://schemas.microsoft.com/office/powerpoint/2010/main" val="3756642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24EC5D-7264-A842-B31C-F497B34BD5B0}"/>
              </a:ext>
            </a:extLst>
          </p:cNvPr>
          <p:cNvSpPr>
            <a:spLocks noGrp="1"/>
          </p:cNvSpPr>
          <p:nvPr>
            <p:ph type="body" sz="quarter" idx="11"/>
          </p:nvPr>
        </p:nvSpPr>
        <p:spPr/>
        <p:txBody>
          <a:bodyPr/>
          <a:lstStyle/>
          <a:p>
            <a:r>
              <a:rPr lang="en-US"/>
              <a:t>Q&amp;A</a:t>
            </a:r>
          </a:p>
        </p:txBody>
      </p:sp>
    </p:spTree>
    <p:extLst>
      <p:ext uri="{BB962C8B-B14F-4D97-AF65-F5344CB8AC3E}">
        <p14:creationId xmlns:p14="http://schemas.microsoft.com/office/powerpoint/2010/main" val="14380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FB367C-A577-9D4B-A29F-2D74756CBE91}"/>
              </a:ext>
            </a:extLst>
          </p:cNvPr>
          <p:cNvSpPr>
            <a:spLocks noGrp="1"/>
          </p:cNvSpPr>
          <p:nvPr>
            <p:ph type="body" sz="quarter" idx="12"/>
          </p:nvPr>
        </p:nvSpPr>
        <p:spPr/>
        <p:txBody>
          <a:bodyPr/>
          <a:lstStyle/>
          <a:p>
            <a:r>
              <a:rPr lang="en-US">
                <a:solidFill>
                  <a:schemeClr val="accent1"/>
                </a:solidFill>
              </a:rPr>
              <a:t>Resources</a:t>
            </a:r>
          </a:p>
        </p:txBody>
      </p:sp>
      <p:sp>
        <p:nvSpPr>
          <p:cNvPr id="3" name="Text Placeholder 2">
            <a:extLst>
              <a:ext uri="{FF2B5EF4-FFF2-40B4-BE49-F238E27FC236}">
                <a16:creationId xmlns:a16="http://schemas.microsoft.com/office/drawing/2014/main" id="{13DB3CB3-1F61-3F44-ABF1-45B56266C491}"/>
              </a:ext>
            </a:extLst>
          </p:cNvPr>
          <p:cNvSpPr>
            <a:spLocks noGrp="1"/>
          </p:cNvSpPr>
          <p:nvPr>
            <p:ph type="body" sz="quarter" idx="10"/>
          </p:nvPr>
        </p:nvSpPr>
        <p:spPr/>
        <p:txBody>
          <a:bodyPr vert="horz" lIns="91440" tIns="45720" rIns="91440" bIns="45720" rtlCol="0">
            <a:normAutofit/>
          </a:bodyPr>
          <a:lstStyle/>
          <a:p>
            <a:r>
              <a:rPr lang="en-US">
                <a:solidFill>
                  <a:schemeClr val="accent1"/>
                </a:solidFill>
                <a:hlinkClick r:id="rId2">
                  <a:extLst>
                    <a:ext uri="{A12FA001-AC4F-418D-AE19-62706E023703}">
                      <ahyp:hlinkClr xmlns:ahyp="http://schemas.microsoft.com/office/drawing/2018/hyperlinkcolor" val="tx"/>
                    </a:ext>
                  </a:extLst>
                </a:hlinkClick>
              </a:rPr>
              <a:t>http://aka.ms/MigrateToTheCloud</a:t>
            </a:r>
            <a:endParaRPr lang="en-US">
              <a:solidFill>
                <a:schemeClr val="accent1"/>
              </a:solidFill>
            </a:endParaRPr>
          </a:p>
        </p:txBody>
      </p:sp>
      <p:sp>
        <p:nvSpPr>
          <p:cNvPr id="4" name="Text Placeholder 3">
            <a:extLst>
              <a:ext uri="{FF2B5EF4-FFF2-40B4-BE49-F238E27FC236}">
                <a16:creationId xmlns:a16="http://schemas.microsoft.com/office/drawing/2014/main" id="{B3DA7DEB-751A-8F4F-B88E-B5BBFA0F1C5C}"/>
              </a:ext>
            </a:extLst>
          </p:cNvPr>
          <p:cNvSpPr>
            <a:spLocks noGrp="1"/>
          </p:cNvSpPr>
          <p:nvPr>
            <p:ph type="body" sz="quarter" idx="11"/>
          </p:nvPr>
        </p:nvSpPr>
        <p:spPr/>
        <p:txBody>
          <a:bodyPr/>
          <a:lstStyle/>
          <a:p>
            <a:r>
              <a:rPr lang="en-US"/>
              <a:t>Docs, samples, e-books and request for free migration assistance from the .NET team</a:t>
            </a:r>
          </a:p>
        </p:txBody>
      </p:sp>
      <p:sp>
        <p:nvSpPr>
          <p:cNvPr id="6" name="Text Placeholder 5">
            <a:extLst>
              <a:ext uri="{FF2B5EF4-FFF2-40B4-BE49-F238E27FC236}">
                <a16:creationId xmlns:a16="http://schemas.microsoft.com/office/drawing/2014/main" id="{D0EB4598-39F0-4145-9BFA-DB60EDE71436}"/>
              </a:ext>
            </a:extLst>
          </p:cNvPr>
          <p:cNvSpPr>
            <a:spLocks noGrp="1"/>
          </p:cNvSpPr>
          <p:nvPr>
            <p:ph type="body" sz="quarter" idx="13"/>
          </p:nvPr>
        </p:nvSpPr>
        <p:spPr/>
        <p:txBody>
          <a:bodyPr/>
          <a:lstStyle/>
          <a:p>
            <a:r>
              <a:rPr lang="en-US">
                <a:solidFill>
                  <a:schemeClr val="accent1"/>
                </a:solidFill>
                <a:hlinkClick r:id="rId3">
                  <a:extLst>
                    <a:ext uri="{A12FA001-AC4F-418D-AE19-62706E023703}">
                      <ahyp:hlinkClr xmlns:ahyp="http://schemas.microsoft.com/office/drawing/2018/hyperlinkcolor" val="tx"/>
                    </a:ext>
                  </a:extLst>
                </a:hlinkClick>
              </a:rPr>
              <a:t>www.dot.net/architecture</a:t>
            </a:r>
            <a:endParaRPr lang="en-US">
              <a:solidFill>
                <a:schemeClr val="accent1"/>
              </a:solidFill>
            </a:endParaRPr>
          </a:p>
        </p:txBody>
      </p:sp>
      <p:sp>
        <p:nvSpPr>
          <p:cNvPr id="7" name="Text Placeholder 6">
            <a:extLst>
              <a:ext uri="{FF2B5EF4-FFF2-40B4-BE49-F238E27FC236}">
                <a16:creationId xmlns:a16="http://schemas.microsoft.com/office/drawing/2014/main" id="{79A2B099-B997-2A47-9B84-17DCDEFF6A65}"/>
              </a:ext>
            </a:extLst>
          </p:cNvPr>
          <p:cNvSpPr>
            <a:spLocks noGrp="1"/>
          </p:cNvSpPr>
          <p:nvPr>
            <p:ph type="body" sz="quarter" idx="14"/>
          </p:nvPr>
        </p:nvSpPr>
        <p:spPr/>
        <p:txBody>
          <a:bodyPr/>
          <a:lstStyle/>
          <a:p>
            <a:r>
              <a:rPr lang="en-US"/>
              <a:t>Free .NET architecture guides and samples</a:t>
            </a:r>
          </a:p>
        </p:txBody>
      </p:sp>
      <p:sp>
        <p:nvSpPr>
          <p:cNvPr id="8" name="Text Placeholder 7">
            <a:extLst>
              <a:ext uri="{FF2B5EF4-FFF2-40B4-BE49-F238E27FC236}">
                <a16:creationId xmlns:a16="http://schemas.microsoft.com/office/drawing/2014/main" id="{194FFF4B-C055-9145-BBAD-62D242ECF0A9}"/>
              </a:ext>
            </a:extLst>
          </p:cNvPr>
          <p:cNvSpPr>
            <a:spLocks noGrp="1"/>
          </p:cNvSpPr>
          <p:nvPr>
            <p:ph type="body" sz="quarter" idx="15"/>
          </p:nvPr>
        </p:nvSpPr>
        <p:spPr/>
        <p:txBody>
          <a:bodyPr/>
          <a:lstStyle/>
          <a:p>
            <a:r>
              <a:rPr lang="en-US">
                <a:solidFill>
                  <a:schemeClr val="accent1"/>
                </a:solidFill>
                <a:hlinkClick r:id="rId4">
                  <a:extLst>
                    <a:ext uri="{A12FA001-AC4F-418D-AE19-62706E023703}">
                      <ahyp:hlinkClr xmlns:ahyp="http://schemas.microsoft.com/office/drawing/2018/hyperlinkcolor" val="tx"/>
                    </a:ext>
                  </a:extLst>
                </a:hlinkClick>
              </a:rPr>
              <a:t>https://azure.microsoft.com/en-us/migration/</a:t>
            </a:r>
            <a:endParaRPr lang="en-US">
              <a:solidFill>
                <a:schemeClr val="accent1"/>
              </a:solidFill>
            </a:endParaRPr>
          </a:p>
        </p:txBody>
      </p:sp>
      <p:sp>
        <p:nvSpPr>
          <p:cNvPr id="9" name="Text Placeholder 8">
            <a:extLst>
              <a:ext uri="{FF2B5EF4-FFF2-40B4-BE49-F238E27FC236}">
                <a16:creationId xmlns:a16="http://schemas.microsoft.com/office/drawing/2014/main" id="{73F7E5BB-5E99-1A4C-92E0-E77D7A44C073}"/>
              </a:ext>
            </a:extLst>
          </p:cNvPr>
          <p:cNvSpPr>
            <a:spLocks noGrp="1"/>
          </p:cNvSpPr>
          <p:nvPr>
            <p:ph type="body" sz="quarter" idx="16"/>
          </p:nvPr>
        </p:nvSpPr>
        <p:spPr/>
        <p:txBody>
          <a:bodyPr/>
          <a:lstStyle/>
          <a:p>
            <a:r>
              <a:rPr lang="en-US" dirty="0"/>
              <a:t>Azure migration center</a:t>
            </a:r>
          </a:p>
        </p:txBody>
      </p:sp>
      <p:sp>
        <p:nvSpPr>
          <p:cNvPr id="10" name="Text Placeholder 9">
            <a:extLst>
              <a:ext uri="{FF2B5EF4-FFF2-40B4-BE49-F238E27FC236}">
                <a16:creationId xmlns:a16="http://schemas.microsoft.com/office/drawing/2014/main" id="{2F7B537C-7D7C-5241-B303-1B5E6873DDDC}"/>
              </a:ext>
            </a:extLst>
          </p:cNvPr>
          <p:cNvSpPr>
            <a:spLocks noGrp="1"/>
          </p:cNvSpPr>
          <p:nvPr>
            <p:ph type="body" sz="quarter" idx="17"/>
          </p:nvPr>
        </p:nvSpPr>
        <p:spPr>
          <a:xfrm>
            <a:off x="365760" y="5217018"/>
            <a:ext cx="11390811" cy="325826"/>
          </a:xfrm>
        </p:spPr>
        <p:txBody>
          <a:bodyPr/>
          <a:lstStyle/>
          <a:p>
            <a:r>
              <a:rPr lang="en-US">
                <a:solidFill>
                  <a:schemeClr val="accent1"/>
                </a:solidFill>
                <a:hlinkClick r:id="rId5">
                  <a:extLst>
                    <a:ext uri="{A12FA001-AC4F-418D-AE19-62706E023703}">
                      <ahyp:hlinkClr xmlns:ahyp="http://schemas.microsoft.com/office/drawing/2018/hyperlinkcolor" val="tx"/>
                    </a:ext>
                  </a:extLst>
                </a:hlinkClick>
              </a:rPr>
              <a:t>https://docs.microsoft.com/en-us/azure/architecture/guide/</a:t>
            </a:r>
            <a:r>
              <a:rPr lang="en-US">
                <a:solidFill>
                  <a:schemeClr val="accent1"/>
                </a:solidFill>
              </a:rPr>
              <a:t> </a:t>
            </a:r>
          </a:p>
          <a:p>
            <a:endParaRPr lang="en-US">
              <a:solidFill>
                <a:schemeClr val="accent1"/>
              </a:solidFill>
            </a:endParaRPr>
          </a:p>
        </p:txBody>
      </p:sp>
      <p:sp>
        <p:nvSpPr>
          <p:cNvPr id="11" name="Text Placeholder 10">
            <a:extLst>
              <a:ext uri="{FF2B5EF4-FFF2-40B4-BE49-F238E27FC236}">
                <a16:creationId xmlns:a16="http://schemas.microsoft.com/office/drawing/2014/main" id="{B0702318-6CF2-4C48-9185-E84546279B9A}"/>
              </a:ext>
            </a:extLst>
          </p:cNvPr>
          <p:cNvSpPr>
            <a:spLocks noGrp="1"/>
          </p:cNvSpPr>
          <p:nvPr>
            <p:ph type="body" sz="quarter" idx="18"/>
          </p:nvPr>
        </p:nvSpPr>
        <p:spPr/>
        <p:txBody>
          <a:bodyPr/>
          <a:lstStyle/>
          <a:p>
            <a:r>
              <a:rPr lang="en-US" dirty="0"/>
              <a:t>Azure reference architecture guides</a:t>
            </a:r>
          </a:p>
        </p:txBody>
      </p:sp>
      <p:sp>
        <p:nvSpPr>
          <p:cNvPr id="12" name="Text Placeholder 9">
            <a:extLst>
              <a:ext uri="{FF2B5EF4-FFF2-40B4-BE49-F238E27FC236}">
                <a16:creationId xmlns:a16="http://schemas.microsoft.com/office/drawing/2014/main" id="{3CBE11EF-51EB-4818-B89E-E5EC08032734}"/>
              </a:ext>
            </a:extLst>
          </p:cNvPr>
          <p:cNvSpPr txBox="1">
            <a:spLocks/>
          </p:cNvSpPr>
          <p:nvPr/>
        </p:nvSpPr>
        <p:spPr>
          <a:xfrm>
            <a:off x="365760" y="6290875"/>
            <a:ext cx="11390811" cy="3258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hlinkClick r:id="rId6"/>
              </a:rPr>
              <a:t>https://github.com/dotnet-presentations/home</a:t>
            </a:r>
            <a:r>
              <a:rPr lang="en-US" dirty="0">
                <a:solidFill>
                  <a:schemeClr val="accent1"/>
                </a:solidFill>
              </a:rPr>
              <a:t> </a:t>
            </a:r>
          </a:p>
        </p:txBody>
      </p:sp>
      <p:sp>
        <p:nvSpPr>
          <p:cNvPr id="13" name="Text Placeholder 10">
            <a:extLst>
              <a:ext uri="{FF2B5EF4-FFF2-40B4-BE49-F238E27FC236}">
                <a16:creationId xmlns:a16="http://schemas.microsoft.com/office/drawing/2014/main" id="{4E366E69-EDF2-4211-8223-5B8CA72AE1C5}"/>
              </a:ext>
            </a:extLst>
          </p:cNvPr>
          <p:cNvSpPr txBox="1">
            <a:spLocks/>
          </p:cNvSpPr>
          <p:nvPr/>
        </p:nvSpPr>
        <p:spPr>
          <a:xfrm>
            <a:off x="365760" y="5843545"/>
            <a:ext cx="11390811"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deck can be found at</a:t>
            </a:r>
          </a:p>
        </p:txBody>
      </p:sp>
    </p:spTree>
    <p:extLst>
      <p:ext uri="{BB962C8B-B14F-4D97-AF65-F5344CB8AC3E}">
        <p14:creationId xmlns:p14="http://schemas.microsoft.com/office/powerpoint/2010/main" val="296235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9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6E6C15CB-0470-9540-9BE6-ABEE133F603F}"/>
              </a:ext>
            </a:extLst>
          </p:cNvPr>
          <p:cNvSpPr txBox="1">
            <a:spLocks/>
          </p:cNvSpPr>
          <p:nvPr/>
        </p:nvSpPr>
        <p:spPr>
          <a:xfrm>
            <a:off x="642749" y="1979348"/>
            <a:ext cx="10908548" cy="2016956"/>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a:gradFill>
                  <a:gsLst>
                    <a:gs pos="0">
                      <a:srgbClr val="FFFFFF"/>
                    </a:gs>
                    <a:gs pos="74000">
                      <a:srgbClr val="FFFFFF"/>
                    </a:gs>
                  </a:gsLst>
                  <a:lin ang="5400000" scaled="1"/>
                </a:gradFill>
                <a:latin typeface="Segoe UI Light"/>
                <a:cs typeface="Segoe UI Semilight" panose="020B0402040204020203" pitchFamily="34" charset="0"/>
              </a:rPr>
              <a:t>More than any other factor, customer experiences determine whether companies thrive and profit, or struggle and fade.</a:t>
            </a:r>
          </a:p>
          <a:p>
            <a:pPr defTabSz="914367">
              <a:defRPr/>
            </a:pPr>
            <a:endParaRPr lang="en-US" sz="4705" spc="-100">
              <a:gradFill>
                <a:gsLst>
                  <a:gs pos="0">
                    <a:srgbClr val="FFFFFF"/>
                  </a:gs>
                  <a:gs pos="74000">
                    <a:srgbClr val="FFFFFF"/>
                  </a:gs>
                </a:gsLst>
                <a:lin ang="5400000" scaled="1"/>
              </a:gradFill>
              <a:latin typeface="Segoe UI Light"/>
              <a:cs typeface="Segoe UI Semilight" panose="020B0402040204020203" pitchFamily="34" charset="0"/>
            </a:endParaRPr>
          </a:p>
          <a:p>
            <a:pPr algn="r" defTabSz="914367">
              <a:defRPr/>
            </a:pPr>
            <a:r>
              <a:rPr lang="en-US" sz="4705" spc="-100">
                <a:gradFill>
                  <a:gsLst>
                    <a:gs pos="0">
                      <a:srgbClr val="FFFFFF"/>
                    </a:gs>
                    <a:gs pos="74000">
                      <a:srgbClr val="FFFFFF"/>
                    </a:gs>
                  </a:gsLst>
                  <a:lin ang="5400000" scaled="1"/>
                </a:gradFill>
                <a:latin typeface="Segoe UI Light"/>
                <a:cs typeface="Segoe UI Semilight" panose="020B0402040204020203" pitchFamily="34" charset="0"/>
              </a:rPr>
              <a:t>– </a:t>
            </a:r>
            <a:r>
              <a:rPr lang="en-US" sz="3200" spc="-100">
                <a:gradFill>
                  <a:gsLst>
                    <a:gs pos="0">
                      <a:srgbClr val="FFFFFF"/>
                    </a:gs>
                    <a:gs pos="74000">
                      <a:srgbClr val="FFFFFF"/>
                    </a:gs>
                  </a:gsLst>
                  <a:lin ang="5400000" scaled="1"/>
                </a:gradFill>
                <a:latin typeface="Segoe UI Light"/>
                <a:cs typeface="Segoe UI Semilight" panose="020B0402040204020203" pitchFamily="34" charset="0"/>
              </a:rPr>
              <a:t>Forrester Research</a:t>
            </a:r>
          </a:p>
        </p:txBody>
      </p:sp>
    </p:spTree>
    <p:extLst>
      <p:ext uri="{BB962C8B-B14F-4D97-AF65-F5344CB8AC3E}">
        <p14:creationId xmlns:p14="http://schemas.microsoft.com/office/powerpoint/2010/main" val="132653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2" normalizeH="0" baseline="0" noProof="0">
                <a:ln w="3175">
                  <a:noFill/>
                </a:ln>
                <a:solidFill>
                  <a:srgbClr val="FFFFFF"/>
                </a:solidFill>
                <a:effectLst/>
                <a:uLnTx/>
                <a:uFillTx/>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209420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BE2536DF-D69E-D04D-B920-26F68834B745}"/>
              </a:ext>
            </a:extLst>
          </p:cNvPr>
          <p:cNvSpPr>
            <a:spLocks noGrp="1"/>
          </p:cNvSpPr>
          <p:nvPr>
            <p:ph type="body" sz="quarter" idx="11"/>
          </p:nvPr>
        </p:nvSpPr>
        <p:spPr>
          <a:xfrm>
            <a:off x="365760" y="409302"/>
            <a:ext cx="5811304" cy="1256536"/>
          </a:xfrm>
        </p:spPr>
        <p:txBody>
          <a:bodyPr vert="horz" lIns="91440" tIns="45720" rIns="91440" bIns="45720" rtlCol="0">
            <a:noAutofit/>
          </a:bodyPr>
          <a:lstStyle/>
          <a:p>
            <a:r>
              <a:rPr lang="en-US"/>
              <a:t>Your </a:t>
            </a:r>
            <a:r>
              <a:rPr lang="en-US">
                <a:solidFill>
                  <a:schemeClr val="accent1"/>
                </a:solidFill>
              </a:rPr>
              <a:t>customers</a:t>
            </a:r>
            <a:r>
              <a:rPr lang="en-US"/>
              <a:t> have high expectations</a:t>
            </a:r>
          </a:p>
        </p:txBody>
      </p:sp>
      <p:sp>
        <p:nvSpPr>
          <p:cNvPr id="8" name="Rectangle 7">
            <a:extLst>
              <a:ext uri="{FF2B5EF4-FFF2-40B4-BE49-F238E27FC236}">
                <a16:creationId xmlns:a16="http://schemas.microsoft.com/office/drawing/2014/main" id="{4DE3EEF1-6757-3B44-85EF-73D34EFD6C7A}"/>
              </a:ext>
            </a:extLst>
          </p:cNvPr>
          <p:cNvSpPr/>
          <p:nvPr/>
        </p:nvSpPr>
        <p:spPr bwMode="auto">
          <a:xfrm>
            <a:off x="274103" y="2188618"/>
            <a:ext cx="4811070" cy="971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670" tIns="175736" rIns="175736" bIns="175736" numCol="1" spcCol="0" rtlCol="0" fromWordArt="0" anchor="t" anchorCtr="0" forceAA="0" compatLnSpc="1">
            <a:prstTxWarp prst="textNoShape">
              <a:avLst/>
            </a:prstTxWarp>
            <a:noAutofit/>
          </a:bodyPr>
          <a:lstStyle/>
          <a:p>
            <a:pPr defTabSz="895922" fontAlgn="base">
              <a:spcAft>
                <a:spcPts val="961"/>
              </a:spcAft>
              <a:defRPr/>
            </a:pPr>
            <a:r>
              <a:rPr lang="en-US" sz="240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Speed</a:t>
            </a:r>
            <a:endParaRPr lang="en-US" sz="1961">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endParaRPr>
          </a:p>
          <a:p>
            <a:pPr defTabSz="895922" fontAlgn="base">
              <a:spcAft>
                <a:spcPts val="480"/>
              </a:spcAft>
              <a:defRPr/>
            </a:pPr>
            <a:r>
              <a:rPr lang="en-US" sz="1537">
                <a:gradFill>
                  <a:gsLst>
                    <a:gs pos="0">
                      <a:srgbClr val="353535"/>
                    </a:gs>
                    <a:gs pos="50000">
                      <a:srgbClr val="353535"/>
                    </a:gs>
                  </a:gsLst>
                  <a:lin ang="5400000" scaled="1"/>
                </a:gradFill>
                <a:latin typeface="Segoe UI Semibold" panose="020B0702040204020203" pitchFamily="34" charset="0"/>
                <a:cs typeface="Segoe UI Semibold" panose="020B0702040204020203" pitchFamily="34" charset="0"/>
              </a:rPr>
              <a:t>79% </a:t>
            </a:r>
            <a:r>
              <a:rPr lang="en-US" sz="1537">
                <a:gradFill>
                  <a:gsLst>
                    <a:gs pos="0">
                      <a:srgbClr val="353535"/>
                    </a:gs>
                    <a:gs pos="50000">
                      <a:srgbClr val="353535"/>
                    </a:gs>
                  </a:gsLst>
                  <a:lin ang="5400000" scaled="1"/>
                </a:gradFill>
                <a:latin typeface="Segoe UI Semilight"/>
                <a:cs typeface="Segoe UI Semibold" panose="020B0702040204020203" pitchFamily="34" charset="0"/>
              </a:rPr>
              <a:t>won’t return to a slow website</a:t>
            </a:r>
          </a:p>
        </p:txBody>
      </p:sp>
      <p:sp>
        <p:nvSpPr>
          <p:cNvPr id="9" name="Rectangle 8">
            <a:extLst>
              <a:ext uri="{FF2B5EF4-FFF2-40B4-BE49-F238E27FC236}">
                <a16:creationId xmlns:a16="http://schemas.microsoft.com/office/drawing/2014/main" id="{3015BAD5-FD16-DA47-8BDC-21B7B3C95830}"/>
              </a:ext>
            </a:extLst>
          </p:cNvPr>
          <p:cNvSpPr/>
          <p:nvPr/>
        </p:nvSpPr>
        <p:spPr bwMode="auto">
          <a:xfrm>
            <a:off x="256117" y="3455102"/>
            <a:ext cx="5473555" cy="971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670" tIns="175736" rIns="175736" bIns="175736" numCol="1" spcCol="0" rtlCol="0" fromWordArt="0" anchor="t" anchorCtr="0" forceAA="0" compatLnSpc="1">
            <a:prstTxWarp prst="textNoShape">
              <a:avLst/>
            </a:prstTxWarp>
            <a:noAutofit/>
          </a:bodyPr>
          <a:lstStyle/>
          <a:p>
            <a:pPr defTabSz="895922" fontAlgn="base">
              <a:spcAft>
                <a:spcPts val="961"/>
              </a:spcAft>
              <a:defRPr/>
            </a:pPr>
            <a:r>
              <a:rPr lang="en-US" sz="240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Personalization</a:t>
            </a:r>
            <a:endParaRPr lang="en-US" sz="1961">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endParaRPr>
          </a:p>
          <a:p>
            <a:pPr defTabSz="895922" fontAlgn="base">
              <a:spcAft>
                <a:spcPts val="480"/>
              </a:spcAft>
              <a:defRPr/>
            </a:pPr>
            <a:r>
              <a:rPr lang="en-US" sz="1537">
                <a:gradFill>
                  <a:gsLst>
                    <a:gs pos="0">
                      <a:srgbClr val="353535"/>
                    </a:gs>
                    <a:gs pos="50000">
                      <a:srgbClr val="353535"/>
                    </a:gs>
                  </a:gsLst>
                  <a:lin ang="5400000" scaled="1"/>
                </a:gradFill>
                <a:latin typeface="Segoe UI Semibold" panose="020B0702040204020203" pitchFamily="34" charset="0"/>
                <a:cs typeface="Segoe UI Semibold" panose="020B0702040204020203" pitchFamily="34" charset="0"/>
              </a:rPr>
              <a:t>38% </a:t>
            </a:r>
            <a:r>
              <a:rPr lang="en-US" sz="1537">
                <a:gradFill>
                  <a:gsLst>
                    <a:gs pos="0">
                      <a:srgbClr val="353535"/>
                    </a:gs>
                    <a:gs pos="50000">
                      <a:srgbClr val="353535"/>
                    </a:gs>
                  </a:gsLst>
                  <a:lin ang="5400000" scaled="1"/>
                </a:gradFill>
                <a:latin typeface="Segoe UI Semilight"/>
                <a:cs typeface="Segoe UI Semibold" panose="020B0702040204020203" pitchFamily="34" charset="0"/>
              </a:rPr>
              <a:t>won't call again if they have to repeat themselves</a:t>
            </a:r>
          </a:p>
        </p:txBody>
      </p:sp>
      <p:sp>
        <p:nvSpPr>
          <p:cNvPr id="10" name="Rectangle 9">
            <a:extLst>
              <a:ext uri="{FF2B5EF4-FFF2-40B4-BE49-F238E27FC236}">
                <a16:creationId xmlns:a16="http://schemas.microsoft.com/office/drawing/2014/main" id="{89EFC69D-DD5E-B94E-8EC0-02BB2EDC9924}"/>
              </a:ext>
            </a:extLst>
          </p:cNvPr>
          <p:cNvSpPr/>
          <p:nvPr/>
        </p:nvSpPr>
        <p:spPr bwMode="auto">
          <a:xfrm>
            <a:off x="274103" y="4780907"/>
            <a:ext cx="5473555" cy="971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670" tIns="175736" rIns="175736" bIns="175736" numCol="1" spcCol="0" rtlCol="0" fromWordArt="0" anchor="t" anchorCtr="0" forceAA="0" compatLnSpc="1">
            <a:prstTxWarp prst="textNoShape">
              <a:avLst/>
            </a:prstTxWarp>
            <a:noAutofit/>
          </a:bodyPr>
          <a:lstStyle/>
          <a:p>
            <a:pPr defTabSz="895922" fontAlgn="base">
              <a:spcAft>
                <a:spcPts val="961"/>
              </a:spcAft>
              <a:defRPr/>
            </a:pPr>
            <a:r>
              <a:rPr lang="en-US" sz="240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Cross-device</a:t>
            </a:r>
          </a:p>
          <a:p>
            <a:pPr defTabSz="895922" fontAlgn="base">
              <a:spcAft>
                <a:spcPts val="480"/>
              </a:spcAft>
              <a:defRPr/>
            </a:pPr>
            <a:r>
              <a:rPr lang="en-US" sz="1537">
                <a:gradFill>
                  <a:gsLst>
                    <a:gs pos="0">
                      <a:srgbClr val="353535"/>
                    </a:gs>
                    <a:gs pos="50000">
                      <a:srgbClr val="353535"/>
                    </a:gs>
                  </a:gsLst>
                  <a:lin ang="5400000" scaled="1"/>
                </a:gradFill>
                <a:latin typeface="Segoe UI Semibold" panose="020B0702040204020203" pitchFamily="34" charset="0"/>
                <a:cs typeface="Segoe UI Semibold" panose="020B0702040204020203" pitchFamily="34" charset="0"/>
              </a:rPr>
              <a:t>65% </a:t>
            </a:r>
            <a:r>
              <a:rPr lang="en-US" sz="1537">
                <a:gradFill>
                  <a:gsLst>
                    <a:gs pos="0">
                      <a:srgbClr val="353535"/>
                    </a:gs>
                    <a:gs pos="50000">
                      <a:srgbClr val="353535"/>
                    </a:gs>
                  </a:gsLst>
                  <a:lin ang="5400000" scaled="1"/>
                </a:gradFill>
                <a:latin typeface="Segoe UI Semilight"/>
                <a:cs typeface="Segoe UI Semibold" panose="020B0702040204020203" pitchFamily="34" charset="0"/>
              </a:rPr>
              <a:t>get frustrated with an inconsistent experience</a:t>
            </a:r>
          </a:p>
        </p:txBody>
      </p:sp>
      <p:pic>
        <p:nvPicPr>
          <p:cNvPr id="14" name="Picture 13">
            <a:extLst>
              <a:ext uri="{FF2B5EF4-FFF2-40B4-BE49-F238E27FC236}">
                <a16:creationId xmlns:a16="http://schemas.microsoft.com/office/drawing/2014/main" id="{FE00DDE2-90A3-2C4B-B360-CFA6570977AF}"/>
              </a:ext>
            </a:extLst>
          </p:cNvPr>
          <p:cNvPicPr>
            <a:picLocks noChangeAspect="1"/>
          </p:cNvPicPr>
          <p:nvPr/>
        </p:nvPicPr>
        <p:blipFill>
          <a:blip r:embed="rId3"/>
          <a:stretch>
            <a:fillRect/>
          </a:stretch>
        </p:blipFill>
        <p:spPr>
          <a:xfrm>
            <a:off x="6540151" y="1125119"/>
            <a:ext cx="5268382" cy="4704316"/>
          </a:xfrm>
          <a:prstGeom prst="rect">
            <a:avLst/>
          </a:prstGeom>
        </p:spPr>
      </p:pic>
    </p:spTree>
    <p:extLst>
      <p:ext uri="{BB962C8B-B14F-4D97-AF65-F5344CB8AC3E}">
        <p14:creationId xmlns:p14="http://schemas.microsoft.com/office/powerpoint/2010/main" val="42167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8000" b="-8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What does it take to realize these benefits?</a:t>
            </a:r>
          </a:p>
        </p:txBody>
      </p:sp>
    </p:spTree>
    <p:extLst>
      <p:ext uri="{BB962C8B-B14F-4D97-AF65-F5344CB8AC3E}">
        <p14:creationId xmlns:p14="http://schemas.microsoft.com/office/powerpoint/2010/main" val="131113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73162F-10CA-A94E-8220-ABFCCE61116F}"/>
              </a:ext>
            </a:extLst>
          </p:cNvPr>
          <p:cNvGrpSpPr/>
          <p:nvPr/>
        </p:nvGrpSpPr>
        <p:grpSpPr>
          <a:xfrm>
            <a:off x="2338893" y="1870120"/>
            <a:ext cx="2182650" cy="1685231"/>
            <a:chOff x="3674658" y="2632838"/>
            <a:chExt cx="2226416" cy="1719023"/>
          </a:xfrm>
        </p:grpSpPr>
        <p:sp>
          <p:nvSpPr>
            <p:cNvPr id="9" name="Oval 8">
              <a:extLst>
                <a:ext uri="{FF2B5EF4-FFF2-40B4-BE49-F238E27FC236}">
                  <a16:creationId xmlns:a16="http://schemas.microsoft.com/office/drawing/2014/main" id="{2BAB4ABB-1C44-3A4D-8D73-4DEF0E6F9297}"/>
                </a:ext>
              </a:extLst>
            </p:cNvPr>
            <p:cNvSpPr/>
            <p:nvPr/>
          </p:nvSpPr>
          <p:spPr bwMode="auto">
            <a:xfrm>
              <a:off x="4245866" y="2632838"/>
              <a:ext cx="1024840" cy="1024840"/>
            </a:xfrm>
            <a:prstGeom prst="ellipse">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7CE8DC6D-A81F-DF41-8C1B-CCF2B78B4EF4}"/>
                </a:ext>
              </a:extLst>
            </p:cNvPr>
            <p:cNvSpPr/>
            <p:nvPr/>
          </p:nvSpPr>
          <p:spPr bwMode="auto">
            <a:xfrm>
              <a:off x="3674658" y="3742261"/>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kern="0" spc="49">
                  <a:solidFill>
                    <a:schemeClr val="accent3">
                      <a:lumMod val="75000"/>
                    </a:schemeClr>
                  </a:solidFill>
                  <a:latin typeface="Segoe UI" panose="020B0502040204020203" pitchFamily="34" charset="0"/>
                  <a:cs typeface="Segoe UI" panose="020B0502040204020203" pitchFamily="34" charset="0"/>
                </a:rPr>
                <a:t>Open &amp; Scalable</a:t>
              </a:r>
              <a:br>
                <a:rPr lang="en-US" sz="1600" kern="0" spc="49">
                  <a:solidFill>
                    <a:schemeClr val="accent3">
                      <a:lumMod val="75000"/>
                    </a:schemeClr>
                  </a:solidFill>
                  <a:latin typeface="Segoe UI" panose="020B0502040204020203" pitchFamily="34" charset="0"/>
                  <a:cs typeface="Segoe UI" panose="020B0502040204020203" pitchFamily="34" charset="0"/>
                </a:rPr>
              </a:br>
              <a:r>
                <a:rPr lang="en-US" sz="1600" kern="0" spc="49">
                  <a:solidFill>
                    <a:schemeClr val="accent3">
                      <a:lumMod val="75000"/>
                    </a:schemeClr>
                  </a:solidFill>
                  <a:latin typeface="Segoe UI" panose="020B0502040204020203" pitchFamily="34" charset="0"/>
                  <a:cs typeface="Segoe UI" panose="020B0502040204020203" pitchFamily="34" charset="0"/>
                </a:rPr>
                <a:t>Cloud Platform</a:t>
              </a:r>
            </a:p>
          </p:txBody>
        </p:sp>
        <p:sp>
          <p:nvSpPr>
            <p:cNvPr id="11" name="Freeform 9">
              <a:extLst>
                <a:ext uri="{FF2B5EF4-FFF2-40B4-BE49-F238E27FC236}">
                  <a16:creationId xmlns:a16="http://schemas.microsoft.com/office/drawing/2014/main" id="{4D6C9461-1A19-B048-8402-242AE4644D74}"/>
                </a:ext>
              </a:extLst>
            </p:cNvPr>
            <p:cNvSpPr>
              <a:spLocks noEditPoints="1"/>
            </p:cNvSpPr>
            <p:nvPr/>
          </p:nvSpPr>
          <p:spPr bwMode="auto">
            <a:xfrm>
              <a:off x="4524691" y="2969551"/>
              <a:ext cx="475572" cy="32970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5"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2" name="Group 11">
            <a:extLst>
              <a:ext uri="{FF2B5EF4-FFF2-40B4-BE49-F238E27FC236}">
                <a16:creationId xmlns:a16="http://schemas.microsoft.com/office/drawing/2014/main" id="{285855B6-9302-1149-9966-CAB158796F66}"/>
              </a:ext>
            </a:extLst>
          </p:cNvPr>
          <p:cNvGrpSpPr/>
          <p:nvPr/>
        </p:nvGrpSpPr>
        <p:grpSpPr>
          <a:xfrm>
            <a:off x="4956577" y="1870120"/>
            <a:ext cx="2182650" cy="1685231"/>
            <a:chOff x="6298660" y="2632838"/>
            <a:chExt cx="2226416" cy="1719023"/>
          </a:xfrm>
        </p:grpSpPr>
        <p:sp>
          <p:nvSpPr>
            <p:cNvPr id="13" name="Oval 12">
              <a:extLst>
                <a:ext uri="{FF2B5EF4-FFF2-40B4-BE49-F238E27FC236}">
                  <a16:creationId xmlns:a16="http://schemas.microsoft.com/office/drawing/2014/main" id="{EBC944FE-CC24-7D42-AE66-F77A47A9D984}"/>
                </a:ext>
              </a:extLst>
            </p:cNvPr>
            <p:cNvSpPr/>
            <p:nvPr/>
          </p:nvSpPr>
          <p:spPr bwMode="auto">
            <a:xfrm>
              <a:off x="6899448" y="2632838"/>
              <a:ext cx="1024840" cy="1024840"/>
            </a:xfrm>
            <a:prstGeom prst="ellipse">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FA3344E1-FF31-C345-A996-EC0360CA485F}"/>
                </a:ext>
              </a:extLst>
            </p:cNvPr>
            <p:cNvSpPr/>
            <p:nvPr/>
          </p:nvSpPr>
          <p:spPr bwMode="auto">
            <a:xfrm>
              <a:off x="6298660" y="3742261"/>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kern="0" spc="49">
                  <a:solidFill>
                    <a:schemeClr val="accent3">
                      <a:lumMod val="75000"/>
                    </a:schemeClr>
                  </a:solidFill>
                  <a:latin typeface="Segoe UI" panose="020B0502040204020203" pitchFamily="34" charset="0"/>
                  <a:cs typeface="Segoe UI" panose="020B0502040204020203" pitchFamily="34" charset="0"/>
                </a:rPr>
                <a:t>Data-driven</a:t>
              </a:r>
              <a:br>
                <a:rPr lang="en-US" sz="1600" kern="0" spc="49">
                  <a:solidFill>
                    <a:schemeClr val="accent3">
                      <a:lumMod val="75000"/>
                    </a:schemeClr>
                  </a:solidFill>
                  <a:latin typeface="Segoe UI" panose="020B0502040204020203" pitchFamily="34" charset="0"/>
                  <a:cs typeface="Segoe UI" panose="020B0502040204020203" pitchFamily="34" charset="0"/>
                </a:rPr>
              </a:br>
              <a:r>
                <a:rPr lang="en-US" sz="1600" kern="0" spc="49">
                  <a:solidFill>
                    <a:schemeClr val="accent3">
                      <a:lumMod val="75000"/>
                    </a:schemeClr>
                  </a:solidFill>
                  <a:latin typeface="Segoe UI" panose="020B0502040204020203" pitchFamily="34" charset="0"/>
                  <a:cs typeface="Segoe UI" panose="020B0502040204020203" pitchFamily="34" charset="0"/>
                </a:rPr>
                <a:t>Intelligence</a:t>
              </a:r>
            </a:p>
          </p:txBody>
        </p:sp>
        <p:grpSp>
          <p:nvGrpSpPr>
            <p:cNvPr id="15" name="Group 12">
              <a:extLst>
                <a:ext uri="{FF2B5EF4-FFF2-40B4-BE49-F238E27FC236}">
                  <a16:creationId xmlns:a16="http://schemas.microsoft.com/office/drawing/2014/main" id="{9EA36BA8-A1BF-BD4A-80E3-D8F5332B16CE}"/>
                </a:ext>
              </a:extLst>
            </p:cNvPr>
            <p:cNvGrpSpPr>
              <a:grpSpLocks noChangeAspect="1"/>
            </p:cNvGrpSpPr>
            <p:nvPr/>
          </p:nvGrpSpPr>
          <p:grpSpPr bwMode="auto">
            <a:xfrm>
              <a:off x="7118768" y="2960039"/>
              <a:ext cx="496751" cy="432654"/>
              <a:chOff x="3810" y="2096"/>
              <a:chExt cx="248" cy="216"/>
            </a:xfrm>
          </p:grpSpPr>
          <p:sp>
            <p:nvSpPr>
              <p:cNvPr id="17" name="Rectangle 14">
                <a:extLst>
                  <a:ext uri="{FF2B5EF4-FFF2-40B4-BE49-F238E27FC236}">
                    <a16:creationId xmlns:a16="http://schemas.microsoft.com/office/drawing/2014/main" id="{E1C52598-9708-F74C-ABCE-7198D64B7713}"/>
                  </a:ext>
                </a:extLst>
              </p:cNvPr>
              <p:cNvSpPr>
                <a:spLocks noChangeArrowheads="1"/>
              </p:cNvSpPr>
              <p:nvPr/>
            </p:nvSpPr>
            <p:spPr bwMode="auto">
              <a:xfrm>
                <a:off x="3810" y="2096"/>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 name="Freeform 15">
                <a:extLst>
                  <a:ext uri="{FF2B5EF4-FFF2-40B4-BE49-F238E27FC236}">
                    <a16:creationId xmlns:a16="http://schemas.microsoft.com/office/drawing/2014/main" id="{69EC6549-34E5-184A-B256-2794A8DD81DB}"/>
                  </a:ext>
                </a:extLst>
              </p:cNvPr>
              <p:cNvSpPr>
                <a:spLocks noEditPoints="1"/>
              </p:cNvSpPr>
              <p:nvPr/>
            </p:nvSpPr>
            <p:spPr bwMode="auto">
              <a:xfrm>
                <a:off x="3854" y="2104"/>
                <a:ext cx="204" cy="200"/>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 name="Freeform 16">
                <a:extLst>
                  <a:ext uri="{FF2B5EF4-FFF2-40B4-BE49-F238E27FC236}">
                    <a16:creationId xmlns:a16="http://schemas.microsoft.com/office/drawing/2014/main" id="{D36529DD-8506-F047-8DFA-3E6AF355500F}"/>
                  </a:ext>
                </a:extLst>
              </p:cNvPr>
              <p:cNvSpPr>
                <a:spLocks noEditPoints="1"/>
              </p:cNvSpPr>
              <p:nvPr/>
            </p:nvSpPr>
            <p:spPr bwMode="auto">
              <a:xfrm>
                <a:off x="3902" y="2150"/>
                <a:ext cx="108" cy="108"/>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20" name="Group 19">
            <a:extLst>
              <a:ext uri="{FF2B5EF4-FFF2-40B4-BE49-F238E27FC236}">
                <a16:creationId xmlns:a16="http://schemas.microsoft.com/office/drawing/2014/main" id="{BBD7AE1A-66F2-1442-A3FA-BF4BDF6E000E}"/>
              </a:ext>
            </a:extLst>
          </p:cNvPr>
          <p:cNvGrpSpPr/>
          <p:nvPr/>
        </p:nvGrpSpPr>
        <p:grpSpPr>
          <a:xfrm>
            <a:off x="1368887" y="4523487"/>
            <a:ext cx="9419573" cy="625305"/>
            <a:chOff x="1904910" y="5122202"/>
            <a:chExt cx="9419573" cy="625305"/>
          </a:xfrm>
        </p:grpSpPr>
        <p:sp>
          <p:nvSpPr>
            <p:cNvPr id="21" name="Rectangle 20">
              <a:extLst>
                <a:ext uri="{FF2B5EF4-FFF2-40B4-BE49-F238E27FC236}">
                  <a16:creationId xmlns:a16="http://schemas.microsoft.com/office/drawing/2014/main" id="{F5042B5F-CD9C-914B-9C70-9E0A872A7A40}"/>
                </a:ext>
              </a:extLst>
            </p:cNvPr>
            <p:cNvSpPr/>
            <p:nvPr/>
          </p:nvSpPr>
          <p:spPr bwMode="auto">
            <a:xfrm>
              <a:off x="2601686" y="5122202"/>
              <a:ext cx="8208276"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5B372BD-E691-D342-AD16-8072401FD563}"/>
                </a:ext>
              </a:extLst>
            </p:cNvPr>
            <p:cNvSpPr/>
            <p:nvPr/>
          </p:nvSpPr>
          <p:spPr bwMode="auto">
            <a:xfrm>
              <a:off x="1904910" y="5149890"/>
              <a:ext cx="9419573"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kern="0" spc="49">
                  <a:solidFill>
                    <a:schemeClr val="bg1"/>
                  </a:solidFill>
                  <a:latin typeface="Segoe UI" panose="020B0502040204020203" pitchFamily="34" charset="0"/>
                  <a:cs typeface="Segoe UI" panose="020B0502040204020203" pitchFamily="34" charset="0"/>
                </a:rPr>
                <a:t>Continuous Innovation</a:t>
              </a:r>
            </a:p>
          </p:txBody>
        </p:sp>
      </p:grpSp>
      <p:grpSp>
        <p:nvGrpSpPr>
          <p:cNvPr id="23" name="Group 22">
            <a:extLst>
              <a:ext uri="{FF2B5EF4-FFF2-40B4-BE49-F238E27FC236}">
                <a16:creationId xmlns:a16="http://schemas.microsoft.com/office/drawing/2014/main" id="{C3BC38CC-A3CC-AE4F-B318-0857DBB6A163}"/>
              </a:ext>
            </a:extLst>
          </p:cNvPr>
          <p:cNvGrpSpPr/>
          <p:nvPr/>
        </p:nvGrpSpPr>
        <p:grpSpPr>
          <a:xfrm>
            <a:off x="7574257" y="1870120"/>
            <a:ext cx="2182650" cy="1685231"/>
            <a:chOff x="1050656" y="2632838"/>
            <a:chExt cx="2226416" cy="1719023"/>
          </a:xfrm>
        </p:grpSpPr>
        <p:sp>
          <p:nvSpPr>
            <p:cNvPr id="24" name="Oval 23">
              <a:extLst>
                <a:ext uri="{FF2B5EF4-FFF2-40B4-BE49-F238E27FC236}">
                  <a16:creationId xmlns:a16="http://schemas.microsoft.com/office/drawing/2014/main" id="{6DD5FCAA-FC3F-5643-93D2-F127D39B4048}"/>
                </a:ext>
              </a:extLst>
            </p:cNvPr>
            <p:cNvSpPr/>
            <p:nvPr/>
          </p:nvSpPr>
          <p:spPr bwMode="auto">
            <a:xfrm>
              <a:off x="1651444" y="2632838"/>
              <a:ext cx="1024840" cy="1024840"/>
            </a:xfrm>
            <a:prstGeom prst="ellipse">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B2596DE1-25D9-A542-AF7C-16CE5D52A623}"/>
                </a:ext>
              </a:extLst>
            </p:cNvPr>
            <p:cNvSpPr/>
            <p:nvPr/>
          </p:nvSpPr>
          <p:spPr bwMode="auto">
            <a:xfrm>
              <a:off x="1050656" y="3742261"/>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kern="0" spc="49">
                  <a:solidFill>
                    <a:schemeClr val="accent3">
                      <a:lumMod val="75000"/>
                    </a:schemeClr>
                  </a:solidFill>
                  <a:latin typeface="Segoe UI" panose="020B0502040204020203" pitchFamily="34" charset="0"/>
                  <a:cs typeface="Segoe UI" panose="020B0502040204020203" pitchFamily="34" charset="0"/>
                </a:rPr>
                <a:t>Cross-platform Experiences</a:t>
              </a:r>
            </a:p>
          </p:txBody>
        </p:sp>
        <p:sp>
          <p:nvSpPr>
            <p:cNvPr id="26" name="Freeform 5">
              <a:extLst>
                <a:ext uri="{FF2B5EF4-FFF2-40B4-BE49-F238E27FC236}">
                  <a16:creationId xmlns:a16="http://schemas.microsoft.com/office/drawing/2014/main" id="{A8984991-2FF5-1347-B175-C0E1F12A2558}"/>
                </a:ext>
              </a:extLst>
            </p:cNvPr>
            <p:cNvSpPr>
              <a:spLocks noEditPoints="1"/>
            </p:cNvSpPr>
            <p:nvPr/>
          </p:nvSpPr>
          <p:spPr bwMode="auto">
            <a:xfrm>
              <a:off x="1962728" y="2968406"/>
              <a:ext cx="414688" cy="414688"/>
            </a:xfrm>
            <a:custGeom>
              <a:avLst/>
              <a:gdLst>
                <a:gd name="T0" fmla="*/ 313 w 626"/>
                <a:gd name="T1" fmla="*/ 626 h 626"/>
                <a:gd name="T2" fmla="*/ 433 w 626"/>
                <a:gd name="T3" fmla="*/ 458 h 626"/>
                <a:gd name="T4" fmla="*/ 626 w 626"/>
                <a:gd name="T5" fmla="*/ 385 h 626"/>
                <a:gd name="T6" fmla="*/ 506 w 626"/>
                <a:gd name="T7" fmla="*/ 217 h 626"/>
                <a:gd name="T8" fmla="*/ 506 w 626"/>
                <a:gd name="T9" fmla="*/ 0 h 626"/>
                <a:gd name="T10" fmla="*/ 313 w 626"/>
                <a:gd name="T11" fmla="*/ 72 h 626"/>
                <a:gd name="T12" fmla="*/ 120 w 626"/>
                <a:gd name="T13" fmla="*/ 0 h 626"/>
                <a:gd name="T14" fmla="*/ 120 w 626"/>
                <a:gd name="T15" fmla="*/ 217 h 626"/>
                <a:gd name="T16" fmla="*/ 0 w 626"/>
                <a:gd name="T17" fmla="*/ 385 h 626"/>
                <a:gd name="T18" fmla="*/ 193 w 626"/>
                <a:gd name="T19" fmla="*/ 458 h 626"/>
                <a:gd name="T20" fmla="*/ 313 w 626"/>
                <a:gd name="T21" fmla="*/ 626 h 626"/>
                <a:gd name="T22" fmla="*/ 163 w 626"/>
                <a:gd name="T23" fmla="*/ 247 h 626"/>
                <a:gd name="T24" fmla="*/ 169 w 626"/>
                <a:gd name="T25" fmla="*/ 235 h 626"/>
                <a:gd name="T26" fmla="*/ 169 w 626"/>
                <a:gd name="T27" fmla="*/ 217 h 626"/>
                <a:gd name="T28" fmla="*/ 169 w 626"/>
                <a:gd name="T29" fmla="*/ 72 h 626"/>
                <a:gd name="T30" fmla="*/ 295 w 626"/>
                <a:gd name="T31" fmla="*/ 115 h 626"/>
                <a:gd name="T32" fmla="*/ 313 w 626"/>
                <a:gd name="T33" fmla="*/ 127 h 626"/>
                <a:gd name="T34" fmla="*/ 331 w 626"/>
                <a:gd name="T35" fmla="*/ 115 h 626"/>
                <a:gd name="T36" fmla="*/ 457 w 626"/>
                <a:gd name="T37" fmla="*/ 72 h 626"/>
                <a:gd name="T38" fmla="*/ 457 w 626"/>
                <a:gd name="T39" fmla="*/ 217 h 626"/>
                <a:gd name="T40" fmla="*/ 457 w 626"/>
                <a:gd name="T41" fmla="*/ 235 h 626"/>
                <a:gd name="T42" fmla="*/ 463 w 626"/>
                <a:gd name="T43" fmla="*/ 247 h 626"/>
                <a:gd name="T44" fmla="*/ 548 w 626"/>
                <a:gd name="T45" fmla="*/ 361 h 626"/>
                <a:gd name="T46" fmla="*/ 415 w 626"/>
                <a:gd name="T47" fmla="*/ 415 h 626"/>
                <a:gd name="T48" fmla="*/ 403 w 626"/>
                <a:gd name="T49" fmla="*/ 415 h 626"/>
                <a:gd name="T50" fmla="*/ 391 w 626"/>
                <a:gd name="T51" fmla="*/ 427 h 626"/>
                <a:gd name="T52" fmla="*/ 313 w 626"/>
                <a:gd name="T53" fmla="*/ 542 h 626"/>
                <a:gd name="T54" fmla="*/ 235 w 626"/>
                <a:gd name="T55" fmla="*/ 427 h 626"/>
                <a:gd name="T56" fmla="*/ 223 w 626"/>
                <a:gd name="T57" fmla="*/ 415 h 626"/>
                <a:gd name="T58" fmla="*/ 211 w 626"/>
                <a:gd name="T59" fmla="*/ 415 h 626"/>
                <a:gd name="T60" fmla="*/ 78 w 626"/>
                <a:gd name="T61" fmla="*/ 361 h 626"/>
                <a:gd name="T62" fmla="*/ 163 w 626"/>
                <a:gd name="T63" fmla="*/ 24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6" h="626">
                  <a:moveTo>
                    <a:pt x="313" y="626"/>
                  </a:moveTo>
                  <a:lnTo>
                    <a:pt x="433" y="458"/>
                  </a:lnTo>
                  <a:lnTo>
                    <a:pt x="626" y="385"/>
                  </a:lnTo>
                  <a:lnTo>
                    <a:pt x="506" y="217"/>
                  </a:lnTo>
                  <a:lnTo>
                    <a:pt x="506" y="0"/>
                  </a:lnTo>
                  <a:lnTo>
                    <a:pt x="313" y="72"/>
                  </a:lnTo>
                  <a:lnTo>
                    <a:pt x="120" y="0"/>
                  </a:lnTo>
                  <a:lnTo>
                    <a:pt x="120" y="217"/>
                  </a:lnTo>
                  <a:lnTo>
                    <a:pt x="0" y="385"/>
                  </a:lnTo>
                  <a:lnTo>
                    <a:pt x="193" y="458"/>
                  </a:lnTo>
                  <a:lnTo>
                    <a:pt x="313" y="626"/>
                  </a:lnTo>
                  <a:close/>
                  <a:moveTo>
                    <a:pt x="163" y="247"/>
                  </a:moveTo>
                  <a:lnTo>
                    <a:pt x="169" y="235"/>
                  </a:lnTo>
                  <a:lnTo>
                    <a:pt x="169" y="217"/>
                  </a:lnTo>
                  <a:lnTo>
                    <a:pt x="169" y="72"/>
                  </a:lnTo>
                  <a:lnTo>
                    <a:pt x="295" y="115"/>
                  </a:lnTo>
                  <a:lnTo>
                    <a:pt x="313" y="127"/>
                  </a:lnTo>
                  <a:lnTo>
                    <a:pt x="331" y="115"/>
                  </a:lnTo>
                  <a:lnTo>
                    <a:pt x="457" y="72"/>
                  </a:lnTo>
                  <a:lnTo>
                    <a:pt x="457" y="217"/>
                  </a:lnTo>
                  <a:lnTo>
                    <a:pt x="457" y="235"/>
                  </a:lnTo>
                  <a:lnTo>
                    <a:pt x="463" y="247"/>
                  </a:lnTo>
                  <a:lnTo>
                    <a:pt x="548" y="361"/>
                  </a:lnTo>
                  <a:lnTo>
                    <a:pt x="415" y="415"/>
                  </a:lnTo>
                  <a:lnTo>
                    <a:pt x="403" y="415"/>
                  </a:lnTo>
                  <a:lnTo>
                    <a:pt x="391" y="427"/>
                  </a:lnTo>
                  <a:lnTo>
                    <a:pt x="313" y="542"/>
                  </a:lnTo>
                  <a:lnTo>
                    <a:pt x="235" y="427"/>
                  </a:lnTo>
                  <a:lnTo>
                    <a:pt x="223" y="415"/>
                  </a:lnTo>
                  <a:lnTo>
                    <a:pt x="211" y="415"/>
                  </a:lnTo>
                  <a:lnTo>
                    <a:pt x="78" y="361"/>
                  </a:lnTo>
                  <a:lnTo>
                    <a:pt x="163" y="2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Tree>
    <p:extLst>
      <p:ext uri="{BB962C8B-B14F-4D97-AF65-F5344CB8AC3E}">
        <p14:creationId xmlns:p14="http://schemas.microsoft.com/office/powerpoint/2010/main" val="3303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365761" y="409301"/>
            <a:ext cx="2844367" cy="1923425"/>
          </a:xfrm>
        </p:spPr>
        <p:txBody>
          <a:bodyPr/>
          <a:lstStyle/>
          <a:p>
            <a:r>
              <a:rPr lang="en-US">
                <a:solidFill>
                  <a:schemeClr val="accent1"/>
                </a:solidFill>
              </a:rPr>
              <a:t>Azure</a:t>
            </a:r>
            <a:r>
              <a:rPr lang="en-US"/>
              <a:t> is for all your web apps</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2474561"/>
            <a:ext cx="2630359" cy="1623172"/>
          </a:xfrm>
        </p:spPr>
        <p:txBody>
          <a:bodyPr/>
          <a:lstStyle/>
          <a:p>
            <a:pPr>
              <a:lnSpc>
                <a:spcPct val="150000"/>
              </a:lnSpc>
            </a:pPr>
            <a:r>
              <a:rPr lang="en-US"/>
              <a:t>Use the framework, container, or OS of your choice on a fully managed platform. </a:t>
            </a:r>
          </a:p>
        </p:txBody>
      </p:sp>
      <p:sp>
        <p:nvSpPr>
          <p:cNvPr id="8" name="Oval 7">
            <a:extLst>
              <a:ext uri="{FF2B5EF4-FFF2-40B4-BE49-F238E27FC236}">
                <a16:creationId xmlns:a16="http://schemas.microsoft.com/office/drawing/2014/main" id="{BE5AA235-7D74-3A45-BCAF-56E3E2568FFE}"/>
              </a:ext>
            </a:extLst>
          </p:cNvPr>
          <p:cNvSpPr/>
          <p:nvPr/>
        </p:nvSpPr>
        <p:spPr>
          <a:xfrm>
            <a:off x="4750883" y="5555913"/>
            <a:ext cx="532922" cy="532922"/>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sp>
        <p:nvSpPr>
          <p:cNvPr id="9" name="Oval 8">
            <a:extLst>
              <a:ext uri="{FF2B5EF4-FFF2-40B4-BE49-F238E27FC236}">
                <a16:creationId xmlns:a16="http://schemas.microsoft.com/office/drawing/2014/main" id="{75E362B3-1403-BD40-A126-3A0B0701E4E7}"/>
              </a:ext>
            </a:extLst>
          </p:cNvPr>
          <p:cNvSpPr/>
          <p:nvPr/>
        </p:nvSpPr>
        <p:spPr>
          <a:xfrm>
            <a:off x="5373127" y="5587107"/>
            <a:ext cx="532922" cy="532922"/>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sp>
        <p:nvSpPr>
          <p:cNvPr id="10" name="Rectangle 9">
            <a:extLst>
              <a:ext uri="{FF2B5EF4-FFF2-40B4-BE49-F238E27FC236}">
                <a16:creationId xmlns:a16="http://schemas.microsoft.com/office/drawing/2014/main" id="{9F12B86F-D7AE-1547-9C00-5B4A96664E91}"/>
              </a:ext>
            </a:extLst>
          </p:cNvPr>
          <p:cNvSpPr/>
          <p:nvPr/>
        </p:nvSpPr>
        <p:spPr>
          <a:xfrm>
            <a:off x="4666124" y="2510808"/>
            <a:ext cx="1435009" cy="424732"/>
          </a:xfrm>
          <a:prstGeom prst="rect">
            <a:avLst/>
          </a:prstGeom>
        </p:spPr>
        <p:txBody>
          <a:bodyPr wrap="none">
            <a:spAutoFit/>
          </a:bodyPr>
          <a:lstStyle/>
          <a:p>
            <a:pPr algn="ctr" defTabSz="914367">
              <a:lnSpc>
                <a:spcPct val="90000"/>
              </a:lnSpc>
              <a:defRPr/>
            </a:pPr>
            <a:r>
              <a:rPr lang="en-US" sz="1200" kern="0">
                <a:solidFill>
                  <a:srgbClr val="797979"/>
                </a:solidFill>
                <a:latin typeface="Segoe UI" panose="020B0502040204020203" pitchFamily="34" charset="0"/>
                <a:cs typeface="Segoe UI" panose="020B0502040204020203" pitchFamily="34" charset="0"/>
              </a:rPr>
              <a:t>.NET, Node, Java, </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PHP, Ruby, Python</a:t>
            </a:r>
          </a:p>
        </p:txBody>
      </p:sp>
      <p:sp>
        <p:nvSpPr>
          <p:cNvPr id="11" name="Oval 10">
            <a:extLst>
              <a:ext uri="{FF2B5EF4-FFF2-40B4-BE49-F238E27FC236}">
                <a16:creationId xmlns:a16="http://schemas.microsoft.com/office/drawing/2014/main" id="{22D74728-8BCA-6446-A7DA-3ABA051AD504}"/>
              </a:ext>
            </a:extLst>
          </p:cNvPr>
          <p:cNvSpPr/>
          <p:nvPr/>
        </p:nvSpPr>
        <p:spPr>
          <a:xfrm>
            <a:off x="4690136" y="4027393"/>
            <a:ext cx="532922" cy="532922"/>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grpSp>
        <p:nvGrpSpPr>
          <p:cNvPr id="12" name="Group 11">
            <a:extLst>
              <a:ext uri="{FF2B5EF4-FFF2-40B4-BE49-F238E27FC236}">
                <a16:creationId xmlns:a16="http://schemas.microsoft.com/office/drawing/2014/main" id="{0B3EAEED-20B8-5345-86A7-6EC1544661BB}"/>
              </a:ext>
            </a:extLst>
          </p:cNvPr>
          <p:cNvGrpSpPr/>
          <p:nvPr/>
        </p:nvGrpSpPr>
        <p:grpSpPr>
          <a:xfrm>
            <a:off x="4802883" y="4166990"/>
            <a:ext cx="384542" cy="273004"/>
            <a:chOff x="8187346" y="4467570"/>
            <a:chExt cx="392253" cy="278478"/>
          </a:xfrm>
        </p:grpSpPr>
        <p:sp>
          <p:nvSpPr>
            <p:cNvPr id="13" name="Freeform: Shape 63">
              <a:extLst>
                <a:ext uri="{FF2B5EF4-FFF2-40B4-BE49-F238E27FC236}">
                  <a16:creationId xmlns:a16="http://schemas.microsoft.com/office/drawing/2014/main" id="{18B38A9B-59E1-0447-8FCC-3F3229FA105C}"/>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4" name="Freeform: Shape 64">
              <a:extLst>
                <a:ext uri="{FF2B5EF4-FFF2-40B4-BE49-F238E27FC236}">
                  <a16:creationId xmlns:a16="http://schemas.microsoft.com/office/drawing/2014/main" id="{584D8D7C-0C23-D841-BEE4-9B0FF479C57F}"/>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5" name="Freeform: Shape 65">
              <a:extLst>
                <a:ext uri="{FF2B5EF4-FFF2-40B4-BE49-F238E27FC236}">
                  <a16:creationId xmlns:a16="http://schemas.microsoft.com/office/drawing/2014/main" id="{B5459832-4DD8-2446-9396-A292239A31C9}"/>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6" name="Freeform: Shape 66">
              <a:extLst>
                <a:ext uri="{FF2B5EF4-FFF2-40B4-BE49-F238E27FC236}">
                  <a16:creationId xmlns:a16="http://schemas.microsoft.com/office/drawing/2014/main" id="{49B5FDCF-D2BB-CE45-884A-96355B2D81CE}"/>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7" name="Freeform: Shape 67">
              <a:extLst>
                <a:ext uri="{FF2B5EF4-FFF2-40B4-BE49-F238E27FC236}">
                  <a16:creationId xmlns:a16="http://schemas.microsoft.com/office/drawing/2014/main" id="{EB0831E5-2907-494F-89C9-69B056D96B8A}"/>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8" name="Freeform: Shape 68">
              <a:extLst>
                <a:ext uri="{FF2B5EF4-FFF2-40B4-BE49-F238E27FC236}">
                  <a16:creationId xmlns:a16="http://schemas.microsoft.com/office/drawing/2014/main" id="{A9F5C9EB-54B1-E44A-A78F-804B8C0EC2F3}"/>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9" name="Freeform: Shape 69">
              <a:extLst>
                <a:ext uri="{FF2B5EF4-FFF2-40B4-BE49-F238E27FC236}">
                  <a16:creationId xmlns:a16="http://schemas.microsoft.com/office/drawing/2014/main" id="{654A6A93-6DA2-D24C-BACE-52031B46892E}"/>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20" name="Freeform: Shape 70">
              <a:extLst>
                <a:ext uri="{FF2B5EF4-FFF2-40B4-BE49-F238E27FC236}">
                  <a16:creationId xmlns:a16="http://schemas.microsoft.com/office/drawing/2014/main" id="{AA69373F-CD82-2F43-AC85-A4CF982C7EAA}"/>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21" name="Freeform: Shape 71">
              <a:extLst>
                <a:ext uri="{FF2B5EF4-FFF2-40B4-BE49-F238E27FC236}">
                  <a16:creationId xmlns:a16="http://schemas.microsoft.com/office/drawing/2014/main" id="{245029BB-EE68-5B4E-BC39-130221B3A0AE}"/>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22" name="Freeform: Shape 72">
              <a:extLst>
                <a:ext uri="{FF2B5EF4-FFF2-40B4-BE49-F238E27FC236}">
                  <a16:creationId xmlns:a16="http://schemas.microsoft.com/office/drawing/2014/main" id="{88889127-F463-7444-9930-B99843DB028A}"/>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grpSp>
      <p:grpSp>
        <p:nvGrpSpPr>
          <p:cNvPr id="23" name="Group 22">
            <a:extLst>
              <a:ext uri="{FF2B5EF4-FFF2-40B4-BE49-F238E27FC236}">
                <a16:creationId xmlns:a16="http://schemas.microsoft.com/office/drawing/2014/main" id="{1ED58D0F-709D-0B43-A56F-006D42318192}"/>
              </a:ext>
            </a:extLst>
          </p:cNvPr>
          <p:cNvGrpSpPr/>
          <p:nvPr/>
        </p:nvGrpSpPr>
        <p:grpSpPr>
          <a:xfrm>
            <a:off x="5699607" y="1857955"/>
            <a:ext cx="532922" cy="532922"/>
            <a:chOff x="8417308" y="2391332"/>
            <a:chExt cx="543608" cy="543608"/>
          </a:xfrm>
        </p:grpSpPr>
        <p:sp>
          <p:nvSpPr>
            <p:cNvPr id="24" name="Oval 23">
              <a:extLst>
                <a:ext uri="{FF2B5EF4-FFF2-40B4-BE49-F238E27FC236}">
                  <a16:creationId xmlns:a16="http://schemas.microsoft.com/office/drawing/2014/main" id="{2CF5E5A0-8025-F24C-BD71-B0F5CD966518}"/>
                </a:ext>
              </a:extLst>
            </p:cNvPr>
            <p:cNvSpPr/>
            <p:nvPr/>
          </p:nvSpPr>
          <p:spPr>
            <a:xfrm>
              <a:off x="8417308" y="2391332"/>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sp>
          <p:nvSpPr>
            <p:cNvPr id="25" name="Freeform: Shape 92">
              <a:extLst>
                <a:ext uri="{FF2B5EF4-FFF2-40B4-BE49-F238E27FC236}">
                  <a16:creationId xmlns:a16="http://schemas.microsoft.com/office/drawing/2014/main" id="{BF0B39A8-DFFA-8948-8041-08979201986D}"/>
                </a:ext>
              </a:extLst>
            </p:cNvPr>
            <p:cNvSpPr/>
            <p:nvPr/>
          </p:nvSpPr>
          <p:spPr>
            <a:xfrm>
              <a:off x="8513939" y="2571922"/>
              <a:ext cx="350346" cy="182428"/>
            </a:xfrm>
            <a:custGeom>
              <a:avLst/>
              <a:gdLst>
                <a:gd name="connsiteX0" fmla="*/ 3255407 w 4592179"/>
                <a:gd name="connsiteY0" fmla="*/ 865230 h 2391186"/>
                <a:gd name="connsiteX1" fmla="*/ 3459866 w 4592179"/>
                <a:gd name="connsiteY1" fmla="*/ 865230 h 2391186"/>
                <a:gd name="connsiteX2" fmla="*/ 3648576 w 4592179"/>
                <a:gd name="connsiteY2" fmla="*/ 1006806 h 2391186"/>
                <a:gd name="connsiteX3" fmla="*/ 3365511 w 4592179"/>
                <a:gd name="connsiteY3" fmla="*/ 1337187 h 2391186"/>
                <a:gd name="connsiteX4" fmla="*/ 3176783 w 4592179"/>
                <a:gd name="connsiteY4" fmla="*/ 1337187 h 2391186"/>
                <a:gd name="connsiteX5" fmla="*/ 3176766 w 4592179"/>
                <a:gd name="connsiteY5" fmla="*/ 1337187 h 2391186"/>
                <a:gd name="connsiteX6" fmla="*/ 1148045 w 4592179"/>
                <a:gd name="connsiteY6" fmla="*/ 865230 h 2391186"/>
                <a:gd name="connsiteX7" fmla="*/ 1352487 w 4592179"/>
                <a:gd name="connsiteY7" fmla="*/ 865230 h 2391186"/>
                <a:gd name="connsiteX8" fmla="*/ 1541196 w 4592179"/>
                <a:gd name="connsiteY8" fmla="*/ 1006806 h 2391186"/>
                <a:gd name="connsiteX9" fmla="*/ 1258132 w 4592179"/>
                <a:gd name="connsiteY9" fmla="*/ 1337187 h 2391186"/>
                <a:gd name="connsiteX10" fmla="*/ 1069422 w 4592179"/>
                <a:gd name="connsiteY10" fmla="*/ 1337187 h 2391186"/>
                <a:gd name="connsiteX11" fmla="*/ 1069404 w 4592179"/>
                <a:gd name="connsiteY11" fmla="*/ 1337187 h 2391186"/>
                <a:gd name="connsiteX12" fmla="*/ 3003787 w 4592179"/>
                <a:gd name="connsiteY12" fmla="*/ 629252 h 2391186"/>
                <a:gd name="connsiteX13" fmla="*/ 2752168 w 4592179"/>
                <a:gd name="connsiteY13" fmla="*/ 1903510 h 2391186"/>
                <a:gd name="connsiteX14" fmla="*/ 3050965 w 4592179"/>
                <a:gd name="connsiteY14" fmla="*/ 1903510 h 2391186"/>
                <a:gd name="connsiteX15" fmla="*/ 3113874 w 4592179"/>
                <a:gd name="connsiteY15" fmla="*/ 1573148 h 2391186"/>
                <a:gd name="connsiteX16" fmla="*/ 3396957 w 4592179"/>
                <a:gd name="connsiteY16" fmla="*/ 1573148 h 2391186"/>
                <a:gd name="connsiteX17" fmla="*/ 3963123 w 4592179"/>
                <a:gd name="connsiteY17" fmla="*/ 991088 h 2391186"/>
                <a:gd name="connsiteX18" fmla="*/ 3585667 w 4592179"/>
                <a:gd name="connsiteY18" fmla="*/ 629252 h 2391186"/>
                <a:gd name="connsiteX19" fmla="*/ 896426 w 4592179"/>
                <a:gd name="connsiteY19" fmla="*/ 629252 h 2391186"/>
                <a:gd name="connsiteX20" fmla="*/ 644789 w 4592179"/>
                <a:gd name="connsiteY20" fmla="*/ 1903510 h 2391186"/>
                <a:gd name="connsiteX21" fmla="*/ 943603 w 4592179"/>
                <a:gd name="connsiteY21" fmla="*/ 1903510 h 2391186"/>
                <a:gd name="connsiteX22" fmla="*/ 1006512 w 4592179"/>
                <a:gd name="connsiteY22" fmla="*/ 1573148 h 2391186"/>
                <a:gd name="connsiteX23" fmla="*/ 1289559 w 4592179"/>
                <a:gd name="connsiteY23" fmla="*/ 1573148 h 2391186"/>
                <a:gd name="connsiteX24" fmla="*/ 1855725 w 4592179"/>
                <a:gd name="connsiteY24" fmla="*/ 991088 h 2391186"/>
                <a:gd name="connsiteX25" fmla="*/ 1478287 w 4592179"/>
                <a:gd name="connsiteY25" fmla="*/ 629252 h 2391186"/>
                <a:gd name="connsiteX26" fmla="*/ 2048883 w 4592179"/>
                <a:gd name="connsiteY26" fmla="*/ 298907 h 2391186"/>
                <a:gd name="connsiteX27" fmla="*/ 1797264 w 4592179"/>
                <a:gd name="connsiteY27" fmla="*/ 1573148 h 2391186"/>
                <a:gd name="connsiteX28" fmla="*/ 2096079 w 4592179"/>
                <a:gd name="connsiteY28" fmla="*/ 1573148 h 2391186"/>
                <a:gd name="connsiteX29" fmla="*/ 2237611 w 4592179"/>
                <a:gd name="connsiteY29" fmla="*/ 865230 h 2391186"/>
                <a:gd name="connsiteX30" fmla="*/ 2473516 w 4592179"/>
                <a:gd name="connsiteY30" fmla="*/ 865230 h 2391186"/>
                <a:gd name="connsiteX31" fmla="*/ 2567871 w 4592179"/>
                <a:gd name="connsiteY31" fmla="*/ 991088 h 2391186"/>
                <a:gd name="connsiteX32" fmla="*/ 2457785 w 4592179"/>
                <a:gd name="connsiteY32" fmla="*/ 1573148 h 2391186"/>
                <a:gd name="connsiteX33" fmla="*/ 2772313 w 4592179"/>
                <a:gd name="connsiteY33" fmla="*/ 1573148 h 2391186"/>
                <a:gd name="connsiteX34" fmla="*/ 2882400 w 4592179"/>
                <a:gd name="connsiteY34" fmla="*/ 928159 h 2391186"/>
                <a:gd name="connsiteX35" fmla="*/ 2567853 w 4592179"/>
                <a:gd name="connsiteY35" fmla="*/ 629252 h 2391186"/>
                <a:gd name="connsiteX36" fmla="*/ 2284789 w 4592179"/>
                <a:gd name="connsiteY36" fmla="*/ 629252 h 2391186"/>
                <a:gd name="connsiteX37" fmla="*/ 2347698 w 4592179"/>
                <a:gd name="connsiteY37" fmla="*/ 298907 h 2391186"/>
                <a:gd name="connsiteX38" fmla="*/ 2296089 w 4592179"/>
                <a:gd name="connsiteY38" fmla="*/ 0 h 2391186"/>
                <a:gd name="connsiteX39" fmla="*/ 4592179 w 4592179"/>
                <a:gd name="connsiteY39" fmla="*/ 1195593 h 2391186"/>
                <a:gd name="connsiteX40" fmla="*/ 2296089 w 4592179"/>
                <a:gd name="connsiteY40" fmla="*/ 2391186 h 2391186"/>
                <a:gd name="connsiteX41" fmla="*/ 0 w 4592179"/>
                <a:gd name="connsiteY41" fmla="*/ 1195593 h 2391186"/>
                <a:gd name="connsiteX42" fmla="*/ 2296089 w 4592179"/>
                <a:gd name="connsiteY42" fmla="*/ 0 h 2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92179" h="2391186">
                  <a:moveTo>
                    <a:pt x="3255407" y="865230"/>
                  </a:moveTo>
                  <a:lnTo>
                    <a:pt x="3459866" y="865230"/>
                  </a:lnTo>
                  <a:cubicBezTo>
                    <a:pt x="3569953" y="865230"/>
                    <a:pt x="3648576" y="912422"/>
                    <a:pt x="3648576" y="1006806"/>
                  </a:cubicBezTo>
                  <a:cubicBezTo>
                    <a:pt x="3632862" y="1274258"/>
                    <a:pt x="3507044" y="1321450"/>
                    <a:pt x="3365511" y="1337187"/>
                  </a:cubicBezTo>
                  <a:lnTo>
                    <a:pt x="3176783" y="1337187"/>
                  </a:lnTo>
                  <a:lnTo>
                    <a:pt x="3176766" y="1337187"/>
                  </a:lnTo>
                  <a:close/>
                  <a:moveTo>
                    <a:pt x="1148045" y="865230"/>
                  </a:moveTo>
                  <a:lnTo>
                    <a:pt x="1352487" y="865230"/>
                  </a:lnTo>
                  <a:cubicBezTo>
                    <a:pt x="1462573" y="865230"/>
                    <a:pt x="1541196" y="912422"/>
                    <a:pt x="1541196" y="1006806"/>
                  </a:cubicBezTo>
                  <a:cubicBezTo>
                    <a:pt x="1525483" y="1274258"/>
                    <a:pt x="1399664" y="1321450"/>
                    <a:pt x="1258132" y="1337187"/>
                  </a:cubicBezTo>
                  <a:lnTo>
                    <a:pt x="1069422" y="1337187"/>
                  </a:lnTo>
                  <a:lnTo>
                    <a:pt x="1069404" y="1337187"/>
                  </a:lnTo>
                  <a:close/>
                  <a:moveTo>
                    <a:pt x="3003787" y="629252"/>
                  </a:moveTo>
                  <a:lnTo>
                    <a:pt x="2752168" y="1903510"/>
                  </a:lnTo>
                  <a:lnTo>
                    <a:pt x="3050965" y="1903510"/>
                  </a:lnTo>
                  <a:lnTo>
                    <a:pt x="3113874" y="1573148"/>
                  </a:lnTo>
                  <a:lnTo>
                    <a:pt x="3396957" y="1573148"/>
                  </a:lnTo>
                  <a:cubicBezTo>
                    <a:pt x="3664308" y="1588884"/>
                    <a:pt x="3963123" y="1368643"/>
                    <a:pt x="3963123" y="991088"/>
                  </a:cubicBezTo>
                  <a:cubicBezTo>
                    <a:pt x="3963123" y="770828"/>
                    <a:pt x="3837304" y="644988"/>
                    <a:pt x="3585667" y="629252"/>
                  </a:cubicBezTo>
                  <a:close/>
                  <a:moveTo>
                    <a:pt x="896426" y="629252"/>
                  </a:moveTo>
                  <a:lnTo>
                    <a:pt x="644789" y="1903510"/>
                  </a:lnTo>
                  <a:lnTo>
                    <a:pt x="943603" y="1903510"/>
                  </a:lnTo>
                  <a:lnTo>
                    <a:pt x="1006512" y="1573148"/>
                  </a:lnTo>
                  <a:lnTo>
                    <a:pt x="1289559" y="1573148"/>
                  </a:lnTo>
                  <a:cubicBezTo>
                    <a:pt x="1556928" y="1588884"/>
                    <a:pt x="1855725" y="1368643"/>
                    <a:pt x="1855725" y="991088"/>
                  </a:cubicBezTo>
                  <a:cubicBezTo>
                    <a:pt x="1855725" y="770828"/>
                    <a:pt x="1729906" y="644988"/>
                    <a:pt x="1478287" y="629252"/>
                  </a:cubicBezTo>
                  <a:close/>
                  <a:moveTo>
                    <a:pt x="2048883" y="298907"/>
                  </a:moveTo>
                  <a:lnTo>
                    <a:pt x="1797264" y="1573148"/>
                  </a:lnTo>
                  <a:lnTo>
                    <a:pt x="2096079" y="1573148"/>
                  </a:lnTo>
                  <a:lnTo>
                    <a:pt x="2237611" y="865230"/>
                  </a:lnTo>
                  <a:lnTo>
                    <a:pt x="2473516" y="865230"/>
                  </a:lnTo>
                  <a:cubicBezTo>
                    <a:pt x="2583585" y="865230"/>
                    <a:pt x="2583585" y="912422"/>
                    <a:pt x="2567871" y="991088"/>
                  </a:cubicBezTo>
                  <a:lnTo>
                    <a:pt x="2457785" y="1573148"/>
                  </a:lnTo>
                  <a:lnTo>
                    <a:pt x="2772313" y="1573148"/>
                  </a:lnTo>
                  <a:lnTo>
                    <a:pt x="2882400" y="928159"/>
                  </a:lnTo>
                  <a:cubicBezTo>
                    <a:pt x="2913845" y="770828"/>
                    <a:pt x="2819490" y="644988"/>
                    <a:pt x="2567853" y="629252"/>
                  </a:cubicBezTo>
                  <a:lnTo>
                    <a:pt x="2284789" y="629252"/>
                  </a:lnTo>
                  <a:lnTo>
                    <a:pt x="2347698" y="298907"/>
                  </a:lnTo>
                  <a:close/>
                  <a:moveTo>
                    <a:pt x="2296089" y="0"/>
                  </a:moveTo>
                  <a:cubicBezTo>
                    <a:pt x="3564184" y="0"/>
                    <a:pt x="4592179" y="535285"/>
                    <a:pt x="4592179" y="1195593"/>
                  </a:cubicBezTo>
                  <a:cubicBezTo>
                    <a:pt x="4592179" y="1855901"/>
                    <a:pt x="3564184" y="2391186"/>
                    <a:pt x="2296089" y="2391186"/>
                  </a:cubicBezTo>
                  <a:cubicBezTo>
                    <a:pt x="1027994" y="2391186"/>
                    <a:pt x="0" y="1855901"/>
                    <a:pt x="0" y="1195593"/>
                  </a:cubicBezTo>
                  <a:cubicBezTo>
                    <a:pt x="0" y="535285"/>
                    <a:pt x="1027994" y="0"/>
                    <a:pt x="2296089" y="0"/>
                  </a:cubicBezTo>
                  <a:close/>
                </a:path>
              </a:pathLst>
            </a:custGeom>
            <a:solidFill>
              <a:srgbClr val="797979"/>
            </a:solidFill>
            <a:ln w="9525" cap="flat">
              <a:noFill/>
              <a:prstDash val="solid"/>
              <a:miter/>
            </a:ln>
          </p:spPr>
          <p:txBody>
            <a:bodyPr rtlCol="0" anchor="ctr"/>
            <a:lstStyle/>
            <a:p>
              <a:pPr defTabSz="914367">
                <a:defRPr/>
              </a:pPr>
              <a:endParaRPr lang="en-US" sz="1765">
                <a:solidFill>
                  <a:srgbClr val="353535"/>
                </a:solidFill>
                <a:latin typeface="Segoe UI Semilight"/>
              </a:endParaRPr>
            </a:p>
          </p:txBody>
        </p:sp>
      </p:grpSp>
      <p:grpSp>
        <p:nvGrpSpPr>
          <p:cNvPr id="26" name="Group 25">
            <a:extLst>
              <a:ext uri="{FF2B5EF4-FFF2-40B4-BE49-F238E27FC236}">
                <a16:creationId xmlns:a16="http://schemas.microsoft.com/office/drawing/2014/main" id="{18199773-1600-8141-9A3A-0B5CB6C34E4C}"/>
              </a:ext>
            </a:extLst>
          </p:cNvPr>
          <p:cNvGrpSpPr/>
          <p:nvPr/>
        </p:nvGrpSpPr>
        <p:grpSpPr>
          <a:xfrm>
            <a:off x="4784131" y="1273489"/>
            <a:ext cx="553479" cy="532922"/>
            <a:chOff x="9748097" y="545722"/>
            <a:chExt cx="564577" cy="543608"/>
          </a:xfrm>
        </p:grpSpPr>
        <p:sp>
          <p:nvSpPr>
            <p:cNvPr id="27" name="Oval 26">
              <a:extLst>
                <a:ext uri="{FF2B5EF4-FFF2-40B4-BE49-F238E27FC236}">
                  <a16:creationId xmlns:a16="http://schemas.microsoft.com/office/drawing/2014/main" id="{5E85AB5F-7A98-274E-A1BD-E1B33DBE2FF1}"/>
                </a:ext>
              </a:extLst>
            </p:cNvPr>
            <p:cNvSpPr/>
            <p:nvPr/>
          </p:nvSpPr>
          <p:spPr>
            <a:xfrm>
              <a:off x="9758582" y="545722"/>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sp>
          <p:nvSpPr>
            <p:cNvPr id="28" name="Rectangle 27">
              <a:extLst>
                <a:ext uri="{FF2B5EF4-FFF2-40B4-BE49-F238E27FC236}">
                  <a16:creationId xmlns:a16="http://schemas.microsoft.com/office/drawing/2014/main" id="{C39AD379-4BE2-0640-B9F4-B0A8AFF4F209}"/>
                </a:ext>
              </a:extLst>
            </p:cNvPr>
            <p:cNvSpPr/>
            <p:nvPr/>
          </p:nvSpPr>
          <p:spPr>
            <a:xfrm>
              <a:off x="9748097" y="681335"/>
              <a:ext cx="564577" cy="292388"/>
            </a:xfrm>
            <a:prstGeom prst="rect">
              <a:avLst/>
            </a:prstGeom>
          </p:spPr>
          <p:txBody>
            <a:bodyPr wrap="none">
              <a:spAutoFit/>
            </a:bodyPr>
            <a:lstStyle/>
            <a:p>
              <a:pPr algn="ctr" defTabSz="914367">
                <a:defRPr/>
              </a:pPr>
              <a:r>
                <a:rPr lang="en-US" sz="1274" kern="0" spc="98">
                  <a:solidFill>
                    <a:srgbClr val="797979"/>
                  </a:solidFill>
                  <a:latin typeface="Segoe UI Semilight" panose="020B0402040204020203" pitchFamily="34" charset="0"/>
                  <a:cs typeface="Segoe UI Semilight" panose="020B0402040204020203" pitchFamily="34" charset="0"/>
                </a:rPr>
                <a:t>.NET</a:t>
              </a:r>
            </a:p>
          </p:txBody>
        </p:sp>
      </p:grpSp>
      <p:grpSp>
        <p:nvGrpSpPr>
          <p:cNvPr id="29" name="Group 28">
            <a:extLst>
              <a:ext uri="{FF2B5EF4-FFF2-40B4-BE49-F238E27FC236}">
                <a16:creationId xmlns:a16="http://schemas.microsoft.com/office/drawing/2014/main" id="{7DD04714-57E6-D34D-A2AD-20A6A9194774}"/>
              </a:ext>
            </a:extLst>
          </p:cNvPr>
          <p:cNvGrpSpPr/>
          <p:nvPr/>
        </p:nvGrpSpPr>
        <p:grpSpPr>
          <a:xfrm>
            <a:off x="4449634" y="1840648"/>
            <a:ext cx="532922" cy="532922"/>
            <a:chOff x="9591122" y="2343146"/>
            <a:chExt cx="543608" cy="543608"/>
          </a:xfrm>
        </p:grpSpPr>
        <p:sp>
          <p:nvSpPr>
            <p:cNvPr id="30" name="Oval 29">
              <a:extLst>
                <a:ext uri="{FF2B5EF4-FFF2-40B4-BE49-F238E27FC236}">
                  <a16:creationId xmlns:a16="http://schemas.microsoft.com/office/drawing/2014/main" id="{C592513F-C6D1-A54E-A094-7318E4C9EA4A}"/>
                </a:ext>
              </a:extLst>
            </p:cNvPr>
            <p:cNvSpPr/>
            <p:nvPr/>
          </p:nvSpPr>
          <p:spPr>
            <a:xfrm>
              <a:off x="9591122" y="2343146"/>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pic>
          <p:nvPicPr>
            <p:cNvPr id="31" name="Graphic 30">
              <a:extLst>
                <a:ext uri="{FF2B5EF4-FFF2-40B4-BE49-F238E27FC236}">
                  <a16:creationId xmlns:a16="http://schemas.microsoft.com/office/drawing/2014/main" id="{34F94BCC-461E-E840-8A1C-37FE5D56101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99731" y="2430719"/>
              <a:ext cx="326390" cy="368463"/>
            </a:xfrm>
            <a:prstGeom prst="rect">
              <a:avLst/>
            </a:prstGeom>
          </p:spPr>
        </p:pic>
      </p:grpSp>
      <p:grpSp>
        <p:nvGrpSpPr>
          <p:cNvPr id="32" name="Group 31">
            <a:extLst>
              <a:ext uri="{FF2B5EF4-FFF2-40B4-BE49-F238E27FC236}">
                <a16:creationId xmlns:a16="http://schemas.microsoft.com/office/drawing/2014/main" id="{7282C4F3-C84F-BC47-9CE2-477303CC6ACC}"/>
              </a:ext>
            </a:extLst>
          </p:cNvPr>
          <p:cNvGrpSpPr/>
          <p:nvPr/>
        </p:nvGrpSpPr>
        <p:grpSpPr>
          <a:xfrm>
            <a:off x="5051822" y="1838715"/>
            <a:ext cx="532922" cy="532922"/>
            <a:chOff x="9500354" y="2547654"/>
            <a:chExt cx="543608" cy="543608"/>
          </a:xfrm>
        </p:grpSpPr>
        <p:sp>
          <p:nvSpPr>
            <p:cNvPr id="33" name="Oval 32">
              <a:extLst>
                <a:ext uri="{FF2B5EF4-FFF2-40B4-BE49-F238E27FC236}">
                  <a16:creationId xmlns:a16="http://schemas.microsoft.com/office/drawing/2014/main" id="{F02ED0A6-F09D-E043-BB66-D079E28FE180}"/>
                </a:ext>
              </a:extLst>
            </p:cNvPr>
            <p:cNvSpPr/>
            <p:nvPr/>
          </p:nvSpPr>
          <p:spPr>
            <a:xfrm>
              <a:off x="9500354" y="254765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grpSp>
          <p:nvGrpSpPr>
            <p:cNvPr id="34" name="Graphic 4">
              <a:extLst>
                <a:ext uri="{FF2B5EF4-FFF2-40B4-BE49-F238E27FC236}">
                  <a16:creationId xmlns:a16="http://schemas.microsoft.com/office/drawing/2014/main" id="{98DD3F10-3F98-AA4B-AED7-29DBB2449AFE}"/>
                </a:ext>
              </a:extLst>
            </p:cNvPr>
            <p:cNvGrpSpPr/>
            <p:nvPr/>
          </p:nvGrpSpPr>
          <p:grpSpPr>
            <a:xfrm>
              <a:off x="9641189" y="2646203"/>
              <a:ext cx="261938" cy="346510"/>
              <a:chOff x="7815262" y="2024062"/>
              <a:chExt cx="2124075" cy="2809875"/>
            </a:xfrm>
            <a:solidFill>
              <a:srgbClr val="797979"/>
            </a:solidFill>
          </p:grpSpPr>
          <p:sp>
            <p:nvSpPr>
              <p:cNvPr id="35" name="Freeform: Shape 102">
                <a:extLst>
                  <a:ext uri="{FF2B5EF4-FFF2-40B4-BE49-F238E27FC236}">
                    <a16:creationId xmlns:a16="http://schemas.microsoft.com/office/drawing/2014/main" id="{45296271-CC1E-844F-80D0-236E0495DF7B}"/>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36" name="Freeform: Shape 103">
                <a:extLst>
                  <a:ext uri="{FF2B5EF4-FFF2-40B4-BE49-F238E27FC236}">
                    <a16:creationId xmlns:a16="http://schemas.microsoft.com/office/drawing/2014/main" id="{B931B673-A93E-2142-A0F2-1DEB2D44DB7A}"/>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37" name="Freeform: Shape 104">
                <a:extLst>
                  <a:ext uri="{FF2B5EF4-FFF2-40B4-BE49-F238E27FC236}">
                    <a16:creationId xmlns:a16="http://schemas.microsoft.com/office/drawing/2014/main" id="{90E2E53B-F7C6-8E45-95CA-E5A24EFDB702}"/>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38" name="Freeform: Shape 105">
                <a:extLst>
                  <a:ext uri="{FF2B5EF4-FFF2-40B4-BE49-F238E27FC236}">
                    <a16:creationId xmlns:a16="http://schemas.microsoft.com/office/drawing/2014/main" id="{C974F99D-2BDA-0C47-899F-2B0637569178}"/>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39" name="Freeform: Shape 106">
                <a:extLst>
                  <a:ext uri="{FF2B5EF4-FFF2-40B4-BE49-F238E27FC236}">
                    <a16:creationId xmlns:a16="http://schemas.microsoft.com/office/drawing/2014/main" id="{89172C3A-B8E0-9842-8D4F-7C0ED22890A6}"/>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0" name="Freeform: Shape 107">
                <a:extLst>
                  <a:ext uri="{FF2B5EF4-FFF2-40B4-BE49-F238E27FC236}">
                    <a16:creationId xmlns:a16="http://schemas.microsoft.com/office/drawing/2014/main" id="{69839588-91FB-1745-AEE7-2237184C993F}"/>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1" name="Freeform: Shape 108">
                <a:extLst>
                  <a:ext uri="{FF2B5EF4-FFF2-40B4-BE49-F238E27FC236}">
                    <a16:creationId xmlns:a16="http://schemas.microsoft.com/office/drawing/2014/main" id="{45891FBA-6933-7D49-8F13-BDAC63F3C24D}"/>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2" name="Freeform: Shape 109">
                <a:extLst>
                  <a:ext uri="{FF2B5EF4-FFF2-40B4-BE49-F238E27FC236}">
                    <a16:creationId xmlns:a16="http://schemas.microsoft.com/office/drawing/2014/main" id="{21B37EA0-F340-D849-AAD4-1337DA59A3E8}"/>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3" name="Freeform: Shape 110">
                <a:extLst>
                  <a:ext uri="{FF2B5EF4-FFF2-40B4-BE49-F238E27FC236}">
                    <a16:creationId xmlns:a16="http://schemas.microsoft.com/office/drawing/2014/main" id="{A3EF03DD-68C5-B049-A320-44D85CCF0EBA}"/>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4" name="Freeform: Shape 111">
                <a:extLst>
                  <a:ext uri="{FF2B5EF4-FFF2-40B4-BE49-F238E27FC236}">
                    <a16:creationId xmlns:a16="http://schemas.microsoft.com/office/drawing/2014/main" id="{4E577DB0-CE2D-8948-A505-FF7184690E37}"/>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grpSp>
      </p:grpSp>
      <p:grpSp>
        <p:nvGrpSpPr>
          <p:cNvPr id="45" name="Group 44">
            <a:extLst>
              <a:ext uri="{FF2B5EF4-FFF2-40B4-BE49-F238E27FC236}">
                <a16:creationId xmlns:a16="http://schemas.microsoft.com/office/drawing/2014/main" id="{37D69850-0988-4945-AED1-2E637A363B2D}"/>
              </a:ext>
            </a:extLst>
          </p:cNvPr>
          <p:cNvGrpSpPr/>
          <p:nvPr/>
        </p:nvGrpSpPr>
        <p:grpSpPr>
          <a:xfrm>
            <a:off x="5975518" y="1292838"/>
            <a:ext cx="532922" cy="532922"/>
            <a:chOff x="7902959" y="1646701"/>
            <a:chExt cx="543608" cy="543608"/>
          </a:xfrm>
        </p:grpSpPr>
        <p:sp>
          <p:nvSpPr>
            <p:cNvPr id="46" name="Oval 45">
              <a:extLst>
                <a:ext uri="{FF2B5EF4-FFF2-40B4-BE49-F238E27FC236}">
                  <a16:creationId xmlns:a16="http://schemas.microsoft.com/office/drawing/2014/main" id="{10E5296E-F7CF-3346-AFCB-9EAF8C2627D1}"/>
                </a:ext>
              </a:extLst>
            </p:cNvPr>
            <p:cNvSpPr/>
            <p:nvPr/>
          </p:nvSpPr>
          <p:spPr>
            <a:xfrm>
              <a:off x="7902959" y="1646701"/>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grpSp>
          <p:nvGrpSpPr>
            <p:cNvPr id="47" name="Group 46">
              <a:extLst>
                <a:ext uri="{FF2B5EF4-FFF2-40B4-BE49-F238E27FC236}">
                  <a16:creationId xmlns:a16="http://schemas.microsoft.com/office/drawing/2014/main" id="{CA730A0A-CE11-5443-81E5-51AC10FB74BA}"/>
                </a:ext>
              </a:extLst>
            </p:cNvPr>
            <p:cNvGrpSpPr/>
            <p:nvPr/>
          </p:nvGrpSpPr>
          <p:grpSpPr>
            <a:xfrm>
              <a:off x="8031763" y="1776477"/>
              <a:ext cx="286000" cy="284057"/>
              <a:chOff x="8369454" y="1749836"/>
              <a:chExt cx="1062388" cy="1055171"/>
            </a:xfrm>
            <a:solidFill>
              <a:srgbClr val="797979"/>
            </a:solidFill>
          </p:grpSpPr>
          <p:sp>
            <p:nvSpPr>
              <p:cNvPr id="48" name="Freeform: Shape 115">
                <a:extLst>
                  <a:ext uri="{FF2B5EF4-FFF2-40B4-BE49-F238E27FC236}">
                    <a16:creationId xmlns:a16="http://schemas.microsoft.com/office/drawing/2014/main" id="{0CDF3AC9-9924-EB43-AF16-5E2AC834BE68}"/>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9" name="Freeform: Shape 116">
                <a:extLst>
                  <a:ext uri="{FF2B5EF4-FFF2-40B4-BE49-F238E27FC236}">
                    <a16:creationId xmlns:a16="http://schemas.microsoft.com/office/drawing/2014/main" id="{B1859563-349F-984F-9AA6-AD6AC52E62A8}"/>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grpSp>
      </p:grpSp>
      <p:grpSp>
        <p:nvGrpSpPr>
          <p:cNvPr id="50" name="Group 49">
            <a:extLst>
              <a:ext uri="{FF2B5EF4-FFF2-40B4-BE49-F238E27FC236}">
                <a16:creationId xmlns:a16="http://schemas.microsoft.com/office/drawing/2014/main" id="{F93305C6-1609-2E4A-BEAA-9B12108AF9DF}"/>
              </a:ext>
            </a:extLst>
          </p:cNvPr>
          <p:cNvGrpSpPr/>
          <p:nvPr/>
        </p:nvGrpSpPr>
        <p:grpSpPr>
          <a:xfrm>
            <a:off x="5376514" y="1294503"/>
            <a:ext cx="532922" cy="532922"/>
            <a:chOff x="9936822" y="1235444"/>
            <a:chExt cx="543608" cy="543608"/>
          </a:xfrm>
        </p:grpSpPr>
        <p:sp>
          <p:nvSpPr>
            <p:cNvPr id="51" name="Oval 50">
              <a:extLst>
                <a:ext uri="{FF2B5EF4-FFF2-40B4-BE49-F238E27FC236}">
                  <a16:creationId xmlns:a16="http://schemas.microsoft.com/office/drawing/2014/main" id="{528FBC51-3C2D-F148-89F1-66BCEFFFBA05}"/>
                </a:ext>
              </a:extLst>
            </p:cNvPr>
            <p:cNvSpPr/>
            <p:nvPr/>
          </p:nvSpPr>
          <p:spPr>
            <a:xfrm>
              <a:off x="9936822" y="123544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pic>
          <p:nvPicPr>
            <p:cNvPr id="52" name="Graphic 51">
              <a:extLst>
                <a:ext uri="{FF2B5EF4-FFF2-40B4-BE49-F238E27FC236}">
                  <a16:creationId xmlns:a16="http://schemas.microsoft.com/office/drawing/2014/main" id="{C681EFA4-26F7-D144-8756-06D7BEC6140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74070" y="1373601"/>
              <a:ext cx="269112" cy="267294"/>
            </a:xfrm>
            <a:prstGeom prst="rect">
              <a:avLst/>
            </a:prstGeom>
          </p:spPr>
        </p:pic>
      </p:grpSp>
      <p:grpSp>
        <p:nvGrpSpPr>
          <p:cNvPr id="53" name="Group 52">
            <a:extLst>
              <a:ext uri="{FF2B5EF4-FFF2-40B4-BE49-F238E27FC236}">
                <a16:creationId xmlns:a16="http://schemas.microsoft.com/office/drawing/2014/main" id="{1820AE57-8AAE-004F-92D8-3574848B66E2}"/>
              </a:ext>
            </a:extLst>
          </p:cNvPr>
          <p:cNvGrpSpPr/>
          <p:nvPr/>
        </p:nvGrpSpPr>
        <p:grpSpPr>
          <a:xfrm>
            <a:off x="5372331" y="4050849"/>
            <a:ext cx="532922" cy="532922"/>
            <a:chOff x="9423588" y="5556687"/>
            <a:chExt cx="543608" cy="543608"/>
          </a:xfrm>
        </p:grpSpPr>
        <p:sp>
          <p:nvSpPr>
            <p:cNvPr id="54" name="Oval 53">
              <a:extLst>
                <a:ext uri="{FF2B5EF4-FFF2-40B4-BE49-F238E27FC236}">
                  <a16:creationId xmlns:a16="http://schemas.microsoft.com/office/drawing/2014/main" id="{34B31696-9D05-7945-A504-0049851FD906}"/>
                </a:ext>
              </a:extLst>
            </p:cNvPr>
            <p:cNvSpPr/>
            <p:nvPr/>
          </p:nvSpPr>
          <p:spPr>
            <a:xfrm>
              <a:off x="9423588" y="5556687"/>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pic>
          <p:nvPicPr>
            <p:cNvPr id="55" name="Graphic 54">
              <a:extLst>
                <a:ext uri="{FF2B5EF4-FFF2-40B4-BE49-F238E27FC236}">
                  <a16:creationId xmlns:a16="http://schemas.microsoft.com/office/drawing/2014/main" id="{452A6335-7167-B342-92A3-9775B516AAE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511102" y="5644201"/>
              <a:ext cx="368581" cy="368581"/>
            </a:xfrm>
            <a:prstGeom prst="rect">
              <a:avLst/>
            </a:prstGeom>
          </p:spPr>
        </p:pic>
      </p:grpSp>
      <p:sp>
        <p:nvSpPr>
          <p:cNvPr id="56" name="Rectangle 55">
            <a:extLst>
              <a:ext uri="{FF2B5EF4-FFF2-40B4-BE49-F238E27FC236}">
                <a16:creationId xmlns:a16="http://schemas.microsoft.com/office/drawing/2014/main" id="{CDFD0801-FDCC-ED4B-BC06-6194ABC5704C}"/>
              </a:ext>
            </a:extLst>
          </p:cNvPr>
          <p:cNvSpPr/>
          <p:nvPr/>
        </p:nvSpPr>
        <p:spPr>
          <a:xfrm>
            <a:off x="4904314" y="805411"/>
            <a:ext cx="995785" cy="369332"/>
          </a:xfrm>
          <a:prstGeom prst="rect">
            <a:avLst/>
          </a:prstGeom>
        </p:spPr>
        <p:txBody>
          <a:bodyPr vert="horz" lIns="91440" tIns="45720" rIns="91440" bIns="45720" rtlCol="0">
            <a:normAutofit/>
          </a:bodyPr>
          <a:lstStyle/>
          <a:p>
            <a:pPr>
              <a:lnSpc>
                <a:spcPct val="90000"/>
              </a:lnSpc>
              <a:spcBef>
                <a:spcPts val="1000"/>
              </a:spcBef>
            </a:pPr>
            <a:r>
              <a:rPr lang="en-US" sz="2000" b="1">
                <a:solidFill>
                  <a:schemeClr val="accent3"/>
                </a:solidFill>
                <a:latin typeface="Segoe UI Semibold" panose="020B0502040204020203" pitchFamily="34" charset="0"/>
                <a:cs typeface="Segoe UI Semibold" panose="020B0502040204020203" pitchFamily="34" charset="0"/>
              </a:rPr>
              <a:t>Code…</a:t>
            </a:r>
          </a:p>
        </p:txBody>
      </p:sp>
      <p:sp>
        <p:nvSpPr>
          <p:cNvPr id="57" name="Rectangle 56">
            <a:extLst>
              <a:ext uri="{FF2B5EF4-FFF2-40B4-BE49-F238E27FC236}">
                <a16:creationId xmlns:a16="http://schemas.microsoft.com/office/drawing/2014/main" id="{07FEADD9-8762-1D4F-A4C8-7DDE5F28DF65}"/>
              </a:ext>
            </a:extLst>
          </p:cNvPr>
          <p:cNvSpPr/>
          <p:nvPr/>
        </p:nvSpPr>
        <p:spPr>
          <a:xfrm>
            <a:off x="4658519" y="3492192"/>
            <a:ext cx="1510285" cy="369332"/>
          </a:xfrm>
          <a:prstGeom prst="rect">
            <a:avLst/>
          </a:prstGeom>
        </p:spPr>
        <p:txBody>
          <a:bodyPr vert="horz" lIns="91440" tIns="45720" rIns="91440" bIns="45720" rtlCol="0">
            <a:normAutofit/>
          </a:bodyPr>
          <a:lstStyle/>
          <a:p>
            <a:pPr>
              <a:lnSpc>
                <a:spcPct val="90000"/>
              </a:lnSpc>
              <a:spcBef>
                <a:spcPts val="1000"/>
              </a:spcBef>
            </a:pPr>
            <a:r>
              <a:rPr lang="en-US" sz="2000" b="1">
                <a:solidFill>
                  <a:schemeClr val="accent3"/>
                </a:solidFill>
                <a:latin typeface="Segoe UI Semibold" panose="020B0502040204020203" pitchFamily="34" charset="0"/>
                <a:cs typeface="Segoe UI Semibold" panose="020B0502040204020203" pitchFamily="34" charset="0"/>
              </a:rPr>
              <a:t>Container…</a:t>
            </a:r>
          </a:p>
        </p:txBody>
      </p:sp>
      <p:sp>
        <p:nvSpPr>
          <p:cNvPr id="58" name="Rectangle 57">
            <a:extLst>
              <a:ext uri="{FF2B5EF4-FFF2-40B4-BE49-F238E27FC236}">
                <a16:creationId xmlns:a16="http://schemas.microsoft.com/office/drawing/2014/main" id="{5FF05CDD-1F52-A44C-9A68-1A9A5DB2FADB}"/>
              </a:ext>
            </a:extLst>
          </p:cNvPr>
          <p:cNvSpPr/>
          <p:nvPr/>
        </p:nvSpPr>
        <p:spPr>
          <a:xfrm>
            <a:off x="5032372" y="5128434"/>
            <a:ext cx="726481" cy="369332"/>
          </a:xfrm>
          <a:prstGeom prst="rect">
            <a:avLst/>
          </a:prstGeom>
        </p:spPr>
        <p:txBody>
          <a:bodyPr vert="horz" lIns="91440" tIns="45720" rIns="91440" bIns="45720" rtlCol="0">
            <a:normAutofit/>
          </a:bodyPr>
          <a:lstStyle/>
          <a:p>
            <a:pPr>
              <a:lnSpc>
                <a:spcPct val="90000"/>
              </a:lnSpc>
              <a:spcBef>
                <a:spcPts val="1000"/>
              </a:spcBef>
            </a:pPr>
            <a:r>
              <a:rPr lang="en-US" sz="2000" b="1">
                <a:solidFill>
                  <a:schemeClr val="accent3"/>
                </a:solidFill>
                <a:latin typeface="Segoe UI Semibold" panose="020B0502040204020203" pitchFamily="34" charset="0"/>
                <a:cs typeface="Segoe UI Semibold" panose="020B0502040204020203" pitchFamily="34" charset="0"/>
              </a:rPr>
              <a:t>OS…</a:t>
            </a:r>
          </a:p>
        </p:txBody>
      </p:sp>
      <p:cxnSp>
        <p:nvCxnSpPr>
          <p:cNvPr id="59" name="Straight Arrow Connector 58">
            <a:extLst>
              <a:ext uri="{FF2B5EF4-FFF2-40B4-BE49-F238E27FC236}">
                <a16:creationId xmlns:a16="http://schemas.microsoft.com/office/drawing/2014/main" id="{A7D0932D-CC8E-854D-A38B-C5EE89AB6D75}"/>
              </a:ext>
            </a:extLst>
          </p:cNvPr>
          <p:cNvCxnSpPr>
            <a:cxnSpLocks/>
          </p:cNvCxnSpPr>
          <p:nvPr/>
        </p:nvCxnSpPr>
        <p:spPr>
          <a:xfrm>
            <a:off x="6772374" y="1844738"/>
            <a:ext cx="1046071"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7D792AD-641D-7B4C-8D35-00E53CE770FA}"/>
              </a:ext>
            </a:extLst>
          </p:cNvPr>
          <p:cNvCxnSpPr>
            <a:cxnSpLocks/>
          </p:cNvCxnSpPr>
          <p:nvPr/>
        </p:nvCxnSpPr>
        <p:spPr>
          <a:xfrm flipV="1">
            <a:off x="6693567" y="3711044"/>
            <a:ext cx="1124878" cy="1"/>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C2B4894-4E51-AE4E-B1F5-E1B83264F145}"/>
              </a:ext>
            </a:extLst>
          </p:cNvPr>
          <p:cNvCxnSpPr>
            <a:cxnSpLocks/>
          </p:cNvCxnSpPr>
          <p:nvPr/>
        </p:nvCxnSpPr>
        <p:spPr>
          <a:xfrm>
            <a:off x="6693567" y="5589949"/>
            <a:ext cx="1124878"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15717774-3E75-144F-A4A8-6789E7B3A994}"/>
              </a:ext>
            </a:extLst>
          </p:cNvPr>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61964" y="5655002"/>
            <a:ext cx="363193" cy="363193"/>
          </a:xfrm>
          <a:prstGeom prst="rect">
            <a:avLst/>
          </a:prstGeom>
        </p:spPr>
      </p:pic>
      <p:pic>
        <p:nvPicPr>
          <p:cNvPr id="63" name="Picture 47">
            <a:extLst>
              <a:ext uri="{FF2B5EF4-FFF2-40B4-BE49-F238E27FC236}">
                <a16:creationId xmlns:a16="http://schemas.microsoft.com/office/drawing/2014/main" id="{487404F6-29D9-BD47-A242-1C58779E068A}"/>
              </a:ext>
            </a:extLst>
          </p:cNvPr>
          <p:cNvPicPr>
            <a:picLocks noChangeAspect="1" noChangeArrowheads="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2588" y="5687817"/>
            <a:ext cx="317760" cy="3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a:extLst>
              <a:ext uri="{FF2B5EF4-FFF2-40B4-BE49-F238E27FC236}">
                <a16:creationId xmlns:a16="http://schemas.microsoft.com/office/drawing/2014/main" id="{FDE4DBE1-1555-1941-939F-57B07743CA84}"/>
              </a:ext>
            </a:extLst>
          </p:cNvPr>
          <p:cNvSpPr txBox="1"/>
          <p:nvPr/>
        </p:nvSpPr>
        <p:spPr>
          <a:xfrm>
            <a:off x="9245497" y="3514919"/>
            <a:ext cx="2632625" cy="369332"/>
          </a:xfrm>
          <a:prstGeom prst="rect">
            <a:avLst/>
          </a:prstGeom>
        </p:spPr>
        <p:txBody>
          <a:bodyPr vert="horz" lIns="91440" tIns="45720" rIns="91440" bIns="45720" rtlCol="0">
            <a:normAutofit/>
          </a:bodyPr>
          <a:lstStyle>
            <a:defPPr>
              <a:defRPr lang="en-US"/>
            </a:defPPr>
            <a:lvl1pPr>
              <a:lnSpc>
                <a:spcPct val="90000"/>
              </a:lnSpc>
              <a:spcBef>
                <a:spcPts val="1000"/>
              </a:spcBef>
              <a:defRPr sz="2000" b="1">
                <a:solidFill>
                  <a:schemeClr val="accent3"/>
                </a:solidFill>
                <a:latin typeface="Segoe UI Semibold" panose="020B0502040204020203" pitchFamily="34" charset="0"/>
                <a:cs typeface="Segoe UI Semibold" panose="020B0502040204020203" pitchFamily="34" charset="0"/>
              </a:defRPr>
            </a:lvl1pPr>
          </a:lstStyle>
          <a:p>
            <a:r>
              <a:rPr lang="en-US">
                <a:solidFill>
                  <a:schemeClr val="accent1"/>
                </a:solidFill>
              </a:rPr>
              <a:t>Microsoft Azure</a:t>
            </a:r>
          </a:p>
        </p:txBody>
      </p:sp>
      <p:sp>
        <p:nvSpPr>
          <p:cNvPr id="65" name="Freeform: Shape 218">
            <a:extLst>
              <a:ext uri="{FF2B5EF4-FFF2-40B4-BE49-F238E27FC236}">
                <a16:creationId xmlns:a16="http://schemas.microsoft.com/office/drawing/2014/main" id="{0CB7C7CD-5D09-8B4C-8C0C-2BCA446456AB}"/>
              </a:ext>
            </a:extLst>
          </p:cNvPr>
          <p:cNvSpPr/>
          <p:nvPr/>
        </p:nvSpPr>
        <p:spPr>
          <a:xfrm>
            <a:off x="8236435" y="3356527"/>
            <a:ext cx="922618" cy="633401"/>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solidFill>
            <a:srgbClr val="0078D7"/>
          </a:solid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Tree>
    <p:extLst>
      <p:ext uri="{BB962C8B-B14F-4D97-AF65-F5344CB8AC3E}">
        <p14:creationId xmlns:p14="http://schemas.microsoft.com/office/powerpoint/2010/main" val="12335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Lead the customer to want to move existing or new web apps to Azure. Gives an overview of the different ways web apps can be moved to the cloud, Microsoft’s solution and related Azure services.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sales enablers</TermName>
          <TermId xmlns="http://schemas.microsoft.com/office/infopath/2007/PartnerControls">373fc06c-3e4d-4bad-ac29-0d036893ea70</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Samantha Wilder</DisplayName>
        <AccountId>97</AccountId>
        <AccountType/>
      </UserInfo>
    </Owner>
    <PublishDate xmlns="230E9DF3-BE65-4C73-A93B-D1236EBD677E">2019-01-14T08:00:00+00:00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2020-01-31T08:00:00+00:00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.NET and Linux apps on Azure</TermName>
          <TermId xmlns="http://schemas.microsoft.com/office/infopath/2007/PartnerControls">620f5941-d6d5-42ad-b2a9-6577a5b3a8ff</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2379</Value>
      <Value>1321</Value>
      <Value>2152</Value>
      <Value>1947</Value>
      <Value>5</Value>
      <Value>21</Value>
      <Value>1872</Value>
      <Value>1455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G01KC-1-35167</ParentID1>
    <MediaServiceKeyPoints xmlns="b3bc04a5-d503-43b1-b98c-a8cf663329d9" xsi:nil="true"/>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2018</TermName>
          <TermId xmlns="http://schemas.microsoft.com/office/infopath/2007/PartnerControls">eaece650-4f74-4ab8-b8d8-86a31d038c4e</TermId>
        </TermInfo>
      </Terms>
    </m6c7b4717b6346e6a075a59dd47eac69>
    <_dlc_DocId xmlns="230e9df3-be65-4c73-a93b-d1236ebd677e">G01KC-99682991-39554</_dlc_DocId>
    <_dlc_DocIdUrl xmlns="230e9df3-be65-4c73-a93b-d1236ebd677e">
      <Url>https://microsoft.sharepoint.com/sites/Infopedia_G01KC/_layouts/15/DocIdRedir.aspx?ID=G01KC-99682991-39554</Url>
      <Description>G01KC-99682991-39554</Description>
    </_dlc_DocIdUrl>
    <_dlc_ExpireDateSaved xmlns="http://schemas.microsoft.com/sharepoint/v3" xsi:nil="true"/>
    <_dlc_ExpireDate xmlns="http://schemas.microsoft.com/sharepoint/v3">2020-01-31T08:00:00+00:00</_dlc_ExpireDate>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0E1C71-4EB4-49D0-8CB7-8F3CF1A14D08}">
  <ds:schemaRefs>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b3bc04a5-d503-43b1-b98c-a8cf663329d9"/>
    <ds:schemaRef ds:uri="230E9DF3-BE65-4C73-A93B-D1236EBD677E"/>
    <ds:schemaRef ds:uri="230e9df3-be65-4c73-a93b-d1236ebd677e"/>
    <ds:schemaRef ds:uri="http://www.w3.org/XML/1998/namespace"/>
  </ds:schemaRefs>
</ds:datastoreItem>
</file>

<file path=customXml/itemProps2.xml><?xml version="1.0" encoding="utf-8"?>
<ds:datastoreItem xmlns:ds="http://schemas.openxmlformats.org/officeDocument/2006/customXml" ds:itemID="{D5C4B19F-235A-44A2-B624-8E3C013E9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C9E051-1B52-4748-A508-ADE8C2415452}">
  <ds:schemaRefs>
    <ds:schemaRef ds:uri="http://schemas.microsoft.com/sharepoint/events"/>
  </ds:schemaRefs>
</ds:datastoreItem>
</file>

<file path=customXml/itemProps4.xml><?xml version="1.0" encoding="utf-8"?>
<ds:datastoreItem xmlns:ds="http://schemas.openxmlformats.org/officeDocument/2006/customXml" ds:itemID="{0934F957-97D9-4B30-B84B-02082A9535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TotalTime>
  <Words>5975</Words>
  <Application>Microsoft Office PowerPoint</Application>
  <PresentationFormat>Widescreen</PresentationFormat>
  <Paragraphs>712</Paragraphs>
  <Slides>50</Slides>
  <Notes>42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50</vt:i4>
      </vt:variant>
    </vt:vector>
  </HeadingPairs>
  <TitlesOfParts>
    <vt:vector size="61" baseType="lpstr">
      <vt:lpstr>.AppleSystemUIFont</vt:lpstr>
      <vt:lpstr>Arial</vt:lpstr>
      <vt:lpstr>Calibri</vt:lpstr>
      <vt:lpstr>Calibri Light</vt:lpstr>
      <vt:lpstr>Segoe UI</vt:lpstr>
      <vt:lpstr>Segoe UI Light</vt:lpstr>
      <vt:lpstr>Segoe UI Semibold</vt:lpstr>
      <vt:lpstr>Segoe UI Semilight</vt:lpstr>
      <vt:lpstr>Wingdings</vt:lpstr>
      <vt:lpstr>Azure PPT Template - 2018</vt:lpstr>
      <vt:lpstr>C+E Azure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types of .NET apps are ideal for App Service?</vt:lpstr>
      <vt:lpstr>Compatibility Checklist – Can my .NET app move?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Go to Market Deck</dc:title>
  <dc:creator>Beth Massi</dc:creator>
  <cp:lastModifiedBy>Beth Massi</cp:lastModifiedBy>
  <cp:revision>6</cp:revision>
  <dcterms:created xsi:type="dcterms:W3CDTF">1601-01-01T00:00:00Z</dcterms:created>
  <dcterms:modified xsi:type="dcterms:W3CDTF">2019-02-21T23:41:27Z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_dlc_policyId">
    <vt:lpwstr>0x0101000E4CB7077FEE4FF7AE86D4A500EEC780030016C849C62B10EB41ACA8C7EEDEF40BB20099ECF64382448D48A56095091C66B1A9|-661092312</vt:lpwstr>
  </property>
  <property fmtid="{D5CDD505-2E9C-101B-9397-08002B2CF9AE}" pid="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 name="_dlc_DocIdItemGuid">
    <vt:lpwstr>5e1c81a1-460b-4a38-8f0a-aeb4f46e297a</vt:lpwstr>
  </property>
  <property fmtid="{D5CDD505-2E9C-101B-9397-08002B2CF9AE}" pid="6" name="of67e5d4b76f4a9db8769983fda9cec0">
    <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1321;#sales enablers|373fc06c-3e4d-4bad-ac29-0d036893ea70</vt:lpwstr>
  </property>
  <property fmtid="{D5CDD505-2E9C-101B-9397-08002B2CF9AE}" pid="11" name="Confidentiality">
    <vt:lpwstr>5;#internal users|461efa83-0283-486a-a8d5-943328f3693f</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21;#Intelligent Cloud|adc2fe87-c79a-4ded-a449-3f86b954069d</vt:lpwstr>
  </property>
  <property fmtid="{D5CDD505-2E9C-101B-9397-08002B2CF9AE}" pid="16" name="ExperienceContentType">
    <vt:lpwstr/>
  </property>
  <property fmtid="{D5CDD505-2E9C-101B-9397-08002B2CF9AE}" pid="17" name="BusinessArchitecture">
    <vt:lpwstr>2379;#.NET and Linux apps on Azure|620f5941-d6d5-42ad-b2a9-6577a5b3a8ff</vt:lpwstr>
  </property>
  <property fmtid="{D5CDD505-2E9C-101B-9397-08002B2CF9AE}" pid="18" name="Products">
    <vt:lpwstr/>
  </property>
  <property fmtid="{D5CDD505-2E9C-101B-9397-08002B2CF9AE}" pid="19" name="l6f004f21209409da86a713c0f24627d">
    <vt:lpwstr/>
  </property>
  <property fmtid="{D5CDD505-2E9C-101B-9397-08002B2CF9AE}" pid="20" name="Topics">
    <vt:lpwstr>2152;#Fiscal Year 2018|eaece650-4f74-4ab8-b8d8-86a31d038c4e</vt:lpwstr>
  </property>
  <property fmtid="{D5CDD505-2E9C-101B-9397-08002B2CF9AE}" pid="21" name="Groups">
    <vt:lpwstr/>
  </property>
  <property fmtid="{D5CDD505-2E9C-101B-9397-08002B2CF9AE}" pid="22" name="MSProductsTaxHTField0">
    <vt:lpwstr/>
  </property>
  <property fmtid="{D5CDD505-2E9C-101B-9397-08002B2CF9AE}" pid="23" name="Languages">
    <vt:lpwstr/>
  </property>
  <property fmtid="{D5CDD505-2E9C-101B-9397-08002B2CF9AE}" pid="24" name="e8080b0481964c759b2c36ae49591b31">
    <vt:lpwstr/>
  </property>
  <property fmtid="{D5CDD505-2E9C-101B-9397-08002B2CF9AE}" pid="25" name="TechnicalLevel">
    <vt:lpwstr/>
  </property>
  <property fmtid="{D5CDD505-2E9C-101B-9397-08002B2CF9AE}" pid="26" name="Audiences">
    <vt:lpwstr/>
  </property>
  <property fmtid="{D5CDD505-2E9C-101B-9397-08002B2CF9AE}" pid="27" name="ldac8aee9d1f469e8cd8c3f8d6a615f2">
    <vt:lpwstr/>
  </property>
  <property fmtid="{D5CDD505-2E9C-101B-9397-08002B2CF9AE}" pid="28" name="EmployeeRole">
    <vt:lpwstr/>
  </property>
  <property fmtid="{D5CDD505-2E9C-101B-9397-08002B2CF9AE}" pid="29" name="NewsTopic">
    <vt:lpwstr/>
  </property>
  <property fmtid="{D5CDD505-2E9C-101B-9397-08002B2CF9AE}" pid="30" name="Roles">
    <vt:lpwstr/>
  </property>
  <property fmtid="{D5CDD505-2E9C-101B-9397-08002B2CF9AE}" pid="31" name="NewsSource">
    <vt:lpwstr/>
  </property>
  <property fmtid="{D5CDD505-2E9C-101B-9397-08002B2CF9AE}" pid="32" name="SMSGTags">
    <vt:lpwstr/>
  </property>
  <property fmtid="{D5CDD505-2E9C-101B-9397-08002B2CF9AE}" pid="33" name="MSPhysicalGeography">
    <vt:lpwstr/>
  </property>
  <property fmtid="{D5CDD505-2E9C-101B-9397-08002B2CF9AE}" pid="34" name="EnterpriseDomainTags">
    <vt:lpwstr/>
  </property>
  <property fmtid="{D5CDD505-2E9C-101B-9397-08002B2CF9AE}" pid="35" name="j3562c58ee414e028925bc902cfc01a1">
    <vt:lpwstr/>
  </property>
  <property fmtid="{D5CDD505-2E9C-101B-9397-08002B2CF9AE}" pid="36" name="Segments">
    <vt:lpwstr/>
  </property>
  <property fmtid="{D5CDD505-2E9C-101B-9397-08002B2CF9AE}" pid="37" name="Partners">
    <vt:lpwstr/>
  </property>
  <property fmtid="{D5CDD505-2E9C-101B-9397-08002B2CF9AE}" pid="38" name="ActivitiesAndPrograms">
    <vt:lpwstr>1947;#Priority Solution Areas|c23d8183-ce20-44cd-b13b-640d45c2d6c2;#1455;#Go To Market|f4d86be9-ad6a-4150-b338-918959af159e;#1872;#Cloud Application Development|3a7aceec-a821-419b-a538-072d1024ae27</vt:lpwstr>
  </property>
  <property fmtid="{D5CDD505-2E9C-101B-9397-08002B2CF9AE}" pid="39" name="la4444b61d19467597d63190b69ac227">
    <vt:lpwstr/>
  </property>
  <property fmtid="{D5CDD505-2E9C-101B-9397-08002B2CF9AE}" pid="40" name="MSIP_Label_87867195-f2b8-4ac2-b0b6-6bb73cb33afc_Enabled">
    <vt:lpwstr>True</vt:lpwstr>
  </property>
  <property fmtid="{D5CDD505-2E9C-101B-9397-08002B2CF9AE}" pid="41" name="MSIP_Label_87867195-f2b8-4ac2-b0b6-6bb73cb33afc_SiteId">
    <vt:lpwstr>72f988bf-86f1-41af-91ab-2d7cd011db47</vt:lpwstr>
  </property>
  <property fmtid="{D5CDD505-2E9C-101B-9397-08002B2CF9AE}" pid="42" name="MSIP_Label_87867195-f2b8-4ac2-b0b6-6bb73cb33afc_Owner">
    <vt:lpwstr>bethma@microsoft.com</vt:lpwstr>
  </property>
  <property fmtid="{D5CDD505-2E9C-101B-9397-08002B2CF9AE}" pid="43" name="MSIP_Label_87867195-f2b8-4ac2-b0b6-6bb73cb33afc_SetDate">
    <vt:lpwstr>2019-02-21T23:36:44.5922406Z</vt:lpwstr>
  </property>
  <property fmtid="{D5CDD505-2E9C-101B-9397-08002B2CF9AE}" pid="44" name="MSIP_Label_87867195-f2b8-4ac2-b0b6-6bb73cb33afc_Name">
    <vt:lpwstr>Public</vt:lpwstr>
  </property>
  <property fmtid="{D5CDD505-2E9C-101B-9397-08002B2CF9AE}" pid="45" name="MSIP_Label_87867195-f2b8-4ac2-b0b6-6bb73cb33afc_Application">
    <vt:lpwstr>Microsoft Azure Information Protection</vt:lpwstr>
  </property>
  <property fmtid="{D5CDD505-2E9C-101B-9397-08002B2CF9AE}" pid="46" name="MSIP_Label_87867195-f2b8-4ac2-b0b6-6bb73cb33afc_ActionId">
    <vt:lpwstr>5bd6bc68-ff81-4828-8ec7-1f51a3f03434</vt:lpwstr>
  </property>
  <property fmtid="{D5CDD505-2E9C-101B-9397-08002B2CF9AE}" pid="47" name="MSIP_Label_87867195-f2b8-4ac2-b0b6-6bb73cb33afc_Extended_MSFT_Method">
    <vt:lpwstr>Manual</vt:lpwstr>
  </property>
  <property fmtid="{D5CDD505-2E9C-101B-9397-08002B2CF9AE}" pid="48" name="Sensitivity">
    <vt:lpwstr>Public</vt:lpwstr>
  </property>
</Properties>
</file>